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  <p:sldMasterId id="2147483662" r:id="rId2"/>
    <p:sldMasterId id="2147483715" r:id="rId3"/>
    <p:sldMasterId id="2147483728" r:id="rId4"/>
    <p:sldMasterId id="2147483741" r:id="rId5"/>
    <p:sldMasterId id="2147483756" r:id="rId6"/>
  </p:sldMasterIdLst>
  <p:notesMasterIdLst>
    <p:notesMasterId r:id="rId22"/>
  </p:notesMasterIdLst>
  <p:handoutMasterIdLst>
    <p:handoutMasterId r:id="rId23"/>
  </p:handoutMasterIdLst>
  <p:sldIdLst>
    <p:sldId id="541" r:id="rId7"/>
    <p:sldId id="337" r:id="rId8"/>
    <p:sldId id="551" r:id="rId9"/>
    <p:sldId id="553" r:id="rId10"/>
    <p:sldId id="544" r:id="rId11"/>
    <p:sldId id="547" r:id="rId12"/>
    <p:sldId id="555" r:id="rId13"/>
    <p:sldId id="571" r:id="rId14"/>
    <p:sldId id="568" r:id="rId15"/>
    <p:sldId id="567" r:id="rId16"/>
    <p:sldId id="569" r:id="rId17"/>
    <p:sldId id="570" r:id="rId18"/>
    <p:sldId id="572" r:id="rId19"/>
    <p:sldId id="562" r:id="rId20"/>
    <p:sldId id="560" r:id="rId21"/>
  </p:sldIdLst>
  <p:sldSz cx="12192000" cy="6858000"/>
  <p:notesSz cx="6797675" cy="9928225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98F512D-2396-254B-A529-1D7CA910500A}">
          <p14:sldIdLst>
            <p14:sldId id="541"/>
            <p14:sldId id="337"/>
            <p14:sldId id="551"/>
            <p14:sldId id="553"/>
            <p14:sldId id="544"/>
            <p14:sldId id="547"/>
            <p14:sldId id="555"/>
            <p14:sldId id="571"/>
            <p14:sldId id="568"/>
            <p14:sldId id="567"/>
            <p14:sldId id="569"/>
            <p14:sldId id="570"/>
            <p14:sldId id="572"/>
            <p14:sldId id="562"/>
            <p14:sldId id="560"/>
          </p14:sldIdLst>
        </p14:section>
        <p14:section name="Untitled Section" id="{12BAFFC9-39CF-4298-8944-62982A1A2EF0}">
          <p14:sldIdLst/>
        </p14:section>
        <p14:section name="Template slides" id="{27D90A97-242E-AA49-9A73-DAAAFE55306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A9DF"/>
    <a:srgbClr val="2F348A"/>
    <a:srgbClr val="292E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43"/>
  </p:normalViewPr>
  <p:slideViewPr>
    <p:cSldViewPr snapToGrid="0" snapToObjects="1">
      <p:cViewPr varScale="1">
        <p:scale>
          <a:sx n="92" d="100"/>
          <a:sy n="92" d="100"/>
        </p:scale>
        <p:origin x="6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9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EC2E7E-B2D4-43A1-ADFC-1ABF5375F1C5}" type="datetimeFigureOut">
              <a:rPr lang="en-GB" altLang="en-US"/>
              <a:pPr/>
              <a:t>06/12/2020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14774E-D075-4C39-B32D-BD65C8EC5EE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71445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4BE254-E68D-42EB-8BEF-083F50C2987A}" type="datetimeFigureOut">
              <a:rPr lang="en-GB" altLang="en-US"/>
              <a:pPr/>
              <a:t>06/12/2020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05AC75-983F-4B4A-B5CB-2D0894AB06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59238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57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231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9686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81204"/>
            <a:ext cx="10363200" cy="1470025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  <a:latin typeface="Quicksand Bold"/>
                <a:cs typeface="Quicksand Bol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03557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Quicksand Bold"/>
                <a:cs typeface="Quicksand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52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8860"/>
            <a:ext cx="10972800" cy="1143000"/>
          </a:xfrm>
          <a:prstGeom prst="rect">
            <a:avLst/>
          </a:prstGeom>
        </p:spPr>
        <p:txBody>
          <a:bodyPr/>
          <a:lstStyle>
            <a:lvl1pPr algn="ctr">
              <a:defRPr b="1" baseline="0">
                <a:solidFill>
                  <a:srgbClr val="2AA9DF"/>
                </a:solidFill>
                <a:latin typeface="Quicksand Bold"/>
                <a:cs typeface="Quicksand Bold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9600" y="1928396"/>
            <a:ext cx="10972800" cy="32909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348A"/>
                </a:solidFill>
              </a:defRPr>
            </a:lvl1pPr>
            <a:lvl2pPr>
              <a:defRPr>
                <a:solidFill>
                  <a:srgbClr val="2F348A"/>
                </a:solidFill>
              </a:defRPr>
            </a:lvl2pPr>
            <a:lvl3pPr>
              <a:defRPr>
                <a:solidFill>
                  <a:srgbClr val="2F348A"/>
                </a:solidFill>
              </a:defRPr>
            </a:lvl3pPr>
            <a:lvl4pPr>
              <a:defRPr>
                <a:solidFill>
                  <a:srgbClr val="2F348A"/>
                </a:solidFill>
              </a:defRPr>
            </a:lvl4pPr>
            <a:lvl5pPr>
              <a:defRPr>
                <a:solidFill>
                  <a:srgbClr val="2F348A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609602" y="6310450"/>
            <a:ext cx="2735839" cy="3114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solidFill>
                  <a:srgbClr val="2AA9D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834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5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03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/>
            </a: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Guy’s and St Thomas’ NHS Foundation Trust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250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-19050" y="-8258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/>
            </a: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Guy’s and St Thomas’ NHS Foundation Trust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77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60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3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8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83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94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16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32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861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484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6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251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442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409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2158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886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568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4737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0796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831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/>
            </a: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01185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4313" r="11116" b="27615"/>
          <a:stretch/>
        </p:blipFill>
        <p:spPr>
          <a:xfrm>
            <a:off x="0" y="6475"/>
            <a:ext cx="12192000" cy="55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27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/>
            </a: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2066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/>
            </a: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2907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18650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6310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01742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93835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0307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1230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06072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7356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59520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89099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/>
            </a: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34841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4313" r="11116" b="27615"/>
          <a:stretch/>
        </p:blipFill>
        <p:spPr>
          <a:xfrm>
            <a:off x="0" y="6475"/>
            <a:ext cx="12192000" cy="55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24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"/>
          <a:stretch/>
        </p:blipFill>
        <p:spPr>
          <a:xfrm>
            <a:off x="-1" y="-596665"/>
            <a:ext cx="12192001" cy="627038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/>
            </a: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8503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94" t="22039" r="5360" b="2804"/>
          <a:stretch/>
        </p:blipFill>
        <p:spPr>
          <a:xfrm>
            <a:off x="0" y="-242764"/>
            <a:ext cx="12192000" cy="6946328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/>
            </a: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5523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/>
            </a: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0130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/>
            </a: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3024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45989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62427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0864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27135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7699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29160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88211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12/6/2020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0491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Title slide_dark_v2_Lines slide.tif">
            <a:extLst>
              <a:ext uri="{FF2B5EF4-FFF2-40B4-BE49-F238E27FC236}">
                <a16:creationId xmlns:a16="http://schemas.microsoft.com/office/drawing/2014/main" xmlns="" id="{4942CE86-C027-422D-948B-6A853FAC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847EFFE-2447-4A66-9798-351000DE7ED9}" type="datetimeFigureOut">
              <a:rPr lang="en-GB" altLang="en-US"/>
              <a:pPr/>
              <a:t>06/12/2020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8" name="Picture 1" descr="Title slide_dark_v2_Lines slide.tif">
            <a:extLst>
              <a:ext uri="{FF2B5EF4-FFF2-40B4-BE49-F238E27FC236}">
                <a16:creationId xmlns:a16="http://schemas.microsoft.com/office/drawing/2014/main" xmlns="" id="{4942CE86-C027-422D-948B-6A853FAC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1207700-3668-42C7-B932-6EDEB22EDACE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9179F13-E00A-4279-86CF-D97A6B88D1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415"/>
            <a:ext cx="12192000" cy="55229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Lines slide 19 02 18_Lines slid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8618" y="0"/>
            <a:ext cx="939338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32AFB94B-B74D-4005-A212-70F76E7E1CA0}"/>
              </a:ext>
            </a:extLst>
          </p:cNvPr>
          <p:cNvCxnSpPr/>
          <p:nvPr userDrawn="1"/>
        </p:nvCxnSpPr>
        <p:spPr>
          <a:xfrm flipH="1">
            <a:off x="0" y="1687484"/>
            <a:ext cx="2798618" cy="0"/>
          </a:xfrm>
          <a:prstGeom prst="line">
            <a:avLst/>
          </a:prstGeom>
          <a:ln>
            <a:solidFill>
              <a:srgbClr val="292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BE7AA9E7-1A7F-4A53-96CD-698ACBD76AD3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5539047"/>
            <a:ext cx="3092334" cy="0"/>
          </a:xfrm>
          <a:prstGeom prst="line">
            <a:avLst/>
          </a:prstGeom>
          <a:ln>
            <a:solidFill>
              <a:srgbClr val="292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19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27" r:id="rId4"/>
    <p:sldLayoutId id="2147483740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FD53-32C3-40EF-8B07-76A324ACA891}" type="datetimeFigureOut">
              <a:rPr lang="en-GB" smtClean="0"/>
              <a:t>06/12/2020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44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26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762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E1FA2106-530F-49E7-B1AF-3440BA5877A7}"/>
              </a:ext>
            </a:extLst>
          </p:cNvPr>
          <p:cNvSpPr txBox="1">
            <a:spLocks/>
          </p:cNvSpPr>
          <p:nvPr/>
        </p:nvSpPr>
        <p:spPr>
          <a:xfrm>
            <a:off x="0" y="5195455"/>
            <a:ext cx="9484242" cy="1371653"/>
          </a:xfrm>
          <a:prstGeom prst="rect">
            <a:avLst/>
          </a:prstGeom>
          <a:solidFill>
            <a:srgbClr val="2AA9DF"/>
          </a:solidFill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600" dirty="0">
                <a:solidFill>
                  <a:prstClr val="white"/>
                </a:solidFill>
                <a:latin typeface="Calibri"/>
              </a:rPr>
              <a:t>NIGHTINGALE CHALLENGE </a:t>
            </a:r>
            <a:r>
              <a:rPr kumimoji="0" lang="en-GB" sz="72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en-GB" sz="72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en-GB" sz="1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D6FBA8B-ADBE-4A91-9FB6-E868EEC837CB}"/>
              </a:ext>
            </a:extLst>
          </p:cNvPr>
          <p:cNvSpPr txBox="1"/>
          <p:nvPr/>
        </p:nvSpPr>
        <p:spPr>
          <a:xfrm rot="5400000">
            <a:off x="10945657" y="4343400"/>
            <a:ext cx="209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Credit: ICAP/Sven </a:t>
            </a:r>
            <a:r>
              <a:rPr lang="en-GB" sz="1400" dirty="0" err="1">
                <a:solidFill>
                  <a:schemeClr val="bg1"/>
                </a:solidFill>
              </a:rPr>
              <a:t>Torfinn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4" y="0"/>
            <a:ext cx="11378046" cy="51954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8" y="3774558"/>
            <a:ext cx="2645558" cy="165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446125" y="36353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xmlns="" id="{B323A507-BD77-F840-BB94-58A35967FA66}"/>
              </a:ext>
            </a:extLst>
          </p:cNvPr>
          <p:cNvSpPr/>
          <p:nvPr/>
        </p:nvSpPr>
        <p:spPr>
          <a:xfrm flipH="1">
            <a:off x="7935484" y="4330845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>
            <a:extLst>
              <a:ext uri="{FF2B5EF4-FFF2-40B4-BE49-F238E27FC236}">
                <a16:creationId xmlns:a16="http://schemas.microsoft.com/office/drawing/2014/main" xmlns="" id="{63A63E7C-B549-6847-ADCF-613553C35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381" y="5830680"/>
            <a:ext cx="2036064" cy="844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14458" y="692383"/>
            <a:ext cx="458404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Triple impact 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24 million nurses and midwives globally – half the professional health workforce</a:t>
            </a: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Systematically undervalued and unable to work to their full potential </a:t>
            </a: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Triple Impact – improve health, promote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538" y="0"/>
            <a:ext cx="458617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Baskerville Old Face" panose="02020602080505020303" pitchFamily="18" charset="0"/>
              </a:rPr>
              <a:t>Why 2020?</a:t>
            </a:r>
            <a:endParaRPr lang="en-US" dirty="0"/>
          </a:p>
          <a:p>
            <a:endParaRPr lang="en-US" dirty="0"/>
          </a:p>
          <a:p>
            <a:r>
              <a:rPr lang="en-US" sz="2400" dirty="0"/>
              <a:t>• 2020 has been declared by the World</a:t>
            </a:r>
          </a:p>
          <a:p>
            <a:r>
              <a:rPr lang="en-US" sz="2400" dirty="0"/>
              <a:t>Health Organization as the Year of the</a:t>
            </a:r>
          </a:p>
          <a:p>
            <a:r>
              <a:rPr lang="en-US" sz="2400" dirty="0"/>
              <a:t>Nurse and the Midwife</a:t>
            </a:r>
          </a:p>
          <a:p>
            <a:r>
              <a:rPr lang="en-US" sz="2400" dirty="0"/>
              <a:t>• 2020 celebrates the 200th anniversary</a:t>
            </a:r>
          </a:p>
          <a:p>
            <a:r>
              <a:rPr lang="en-US" sz="2400" dirty="0"/>
              <a:t>of the birth of Florence Nightingale:</a:t>
            </a:r>
          </a:p>
          <a:p>
            <a:r>
              <a:rPr lang="en-US" sz="2400" dirty="0"/>
              <a:t>nurse, innovator, reformer and leader</a:t>
            </a:r>
          </a:p>
          <a:p>
            <a:r>
              <a:rPr lang="en-US" sz="2400" dirty="0"/>
              <a:t>of improved health care.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228" y="98024"/>
            <a:ext cx="7240772" cy="5211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539" y="5568798"/>
            <a:ext cx="2057034" cy="128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23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xmlns="" id="{A9691EFC-DEDA-4840-AE02-8B17BF674109}"/>
              </a:ext>
            </a:extLst>
          </p:cNvPr>
          <p:cNvSpPr/>
          <p:nvPr/>
        </p:nvSpPr>
        <p:spPr>
          <a:xfrm flipH="1">
            <a:off x="7938654" y="4358555"/>
            <a:ext cx="4253345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xmlns="" id="{B3C676ED-4F1C-D348-9D4E-A4BEDBD1C9F8}"/>
              </a:ext>
            </a:extLst>
          </p:cNvPr>
          <p:cNvSpPr/>
          <p:nvPr/>
        </p:nvSpPr>
        <p:spPr>
          <a:xfrm flipH="1">
            <a:off x="7938654" y="4114801"/>
            <a:ext cx="4331170" cy="2770910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00602" y="-55142"/>
            <a:ext cx="7391398" cy="3255543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0650" y="252106"/>
            <a:ext cx="63817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lvl="0">
              <a:defRPr/>
            </a:pPr>
            <a:r>
              <a:rPr lang="en-GB" sz="4400" b="1" dirty="0">
                <a:solidFill>
                  <a:srgbClr val="FFFFFF"/>
                </a:solidFill>
                <a:latin typeface="Quicksand Bold"/>
                <a:cs typeface="Quicksand Bold"/>
              </a:rPr>
              <a:t>Our aim: to improve health globally by raising the profile and status of nursing.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142"/>
            <a:ext cx="4800602" cy="36004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8653" y="3637010"/>
            <a:ext cx="77862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for nurses and midwives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♠</a:t>
            </a:r>
            <a:r>
              <a:rPr lang="en-US" sz="2000" dirty="0"/>
              <a:t>Extend their knowledge, skills and leadership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♠</a:t>
            </a:r>
            <a:r>
              <a:rPr lang="en-US" sz="2000" dirty="0"/>
              <a:t>Develop their professional networks exposure to global health policy making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♠</a:t>
            </a:r>
            <a:r>
              <a:rPr lang="en-US" sz="2000" dirty="0"/>
              <a:t> Feel valued by their organizations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♠</a:t>
            </a:r>
            <a:r>
              <a:rPr lang="en-US" sz="2000" dirty="0"/>
              <a:t> Be in a strong position to take the next step in their careers.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420" y="5650129"/>
            <a:ext cx="1895590" cy="118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67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46426" y="3156315"/>
            <a:ext cx="57003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/>
            </a: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xmlns="" id="{B3C676ED-4F1C-D348-9D4E-A4BEDBD1C9F8}"/>
              </a:ext>
            </a:extLst>
          </p:cNvPr>
          <p:cNvSpPr/>
          <p:nvPr/>
        </p:nvSpPr>
        <p:spPr>
          <a:xfrm flipH="1">
            <a:off x="8016479" y="4358555"/>
            <a:ext cx="4253345" cy="2476683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 with outline against dark backgroun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234446" y="6390450"/>
            <a:ext cx="57003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/>
            </a: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5" b="11023"/>
          <a:stretch/>
        </p:blipFill>
        <p:spPr>
          <a:xfrm>
            <a:off x="0" y="108683"/>
            <a:ext cx="6425962" cy="47614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80965" y="5574"/>
            <a:ext cx="55988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• Enhanced reputation, externally and with their own staff, as a good employer and for</a:t>
            </a:r>
          </a:p>
          <a:p>
            <a:r>
              <a:rPr lang="en-US" sz="2400" dirty="0"/>
              <a:t>investing in their workforce and championing nursing and midwifery</a:t>
            </a:r>
          </a:p>
          <a:p>
            <a:r>
              <a:rPr lang="en-US" sz="2400" dirty="0"/>
              <a:t>• Enhanced reputation as a champion of nursing and midwifery should help with recruitment and retention, including keeping your own ‘rising stars’</a:t>
            </a:r>
          </a:p>
          <a:p>
            <a:r>
              <a:rPr lang="en-US" sz="2400" dirty="0"/>
              <a:t>• Partnering with others locally and</a:t>
            </a:r>
          </a:p>
          <a:p>
            <a:r>
              <a:rPr lang="en-US" sz="2400" dirty="0"/>
              <a:t>internationally, to collaborate and to share</a:t>
            </a:r>
          </a:p>
          <a:p>
            <a:r>
              <a:rPr lang="en-US" sz="2400" dirty="0"/>
              <a:t>knowledge, ideas and learning to help develop each other’s healthcare systems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38159" y="4996940"/>
            <a:ext cx="4178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for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Employers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17" y="5581715"/>
            <a:ext cx="1896020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18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xmlns="" id="{A9691EFC-DEDA-4840-AE02-8B17BF674109}"/>
              </a:ext>
            </a:extLst>
          </p:cNvPr>
          <p:cNvSpPr/>
          <p:nvPr/>
        </p:nvSpPr>
        <p:spPr>
          <a:xfrm flipH="1">
            <a:off x="7938653" y="4358555"/>
            <a:ext cx="4331171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xmlns="" id="{B3C676ED-4F1C-D348-9D4E-A4BEDBD1C9F8}"/>
              </a:ext>
            </a:extLst>
          </p:cNvPr>
          <p:cNvSpPr/>
          <p:nvPr/>
        </p:nvSpPr>
        <p:spPr>
          <a:xfrm flipH="1">
            <a:off x="8016479" y="4358555"/>
            <a:ext cx="4253345" cy="2476683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4262" y="446719"/>
            <a:ext cx="4362202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Join the 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	NIGHTINGALE 	CHALLENGE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Champion influential leadership roles for nurses and midwives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Provide development opportunities for young nurses and midwives during 2020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Healthcare is changing fast and so should the workforce – invest in nurses and midwives, and prepare them for the future </a:t>
            </a:r>
          </a:p>
          <a:p>
            <a:pPr marL="342900" lvl="0" indent="-342900">
              <a:buFont typeface="Arial"/>
              <a:buChar char="•"/>
              <a:defRPr/>
            </a:pPr>
            <a:endParaRPr lang="en-GB" sz="2400" dirty="0">
              <a:solidFill>
                <a:srgbClr val="FFFFFF"/>
              </a:solidFill>
              <a:latin typeface="Quicksand Bold"/>
              <a:cs typeface="Quicksand Bold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E98D1EC0-A1C8-4895-AA93-1C44D214C3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98" r="16525"/>
          <a:stretch/>
        </p:blipFill>
        <p:spPr>
          <a:xfrm>
            <a:off x="594262" y="502060"/>
            <a:ext cx="4024379" cy="33010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4806A9D7-14DA-498F-B5E5-6E5C4B02D0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25" t="65354" r="18958" b="11537"/>
          <a:stretch/>
        </p:blipFill>
        <p:spPr>
          <a:xfrm>
            <a:off x="181486" y="3549989"/>
            <a:ext cx="4849929" cy="107734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902131E-124A-406E-B2D7-C05A6C204A80}"/>
              </a:ext>
            </a:extLst>
          </p:cNvPr>
          <p:cNvSpPr txBox="1"/>
          <p:nvPr/>
        </p:nvSpPr>
        <p:spPr>
          <a:xfrm>
            <a:off x="6096000" y="565082"/>
            <a:ext cx="5605552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1" dirty="0">
              <a:solidFill>
                <a:srgbClr val="2F348A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Champion influential leadership roles for nurses and midwives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Provide development opportunities for young nurses and midwives during 2020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Healthcare is changing fast and so should the workforce.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Demonstrate that nursing and midwifery are exciting and rewarding careers</a:t>
            </a:r>
          </a:p>
          <a:p>
            <a:pPr lvl="0">
              <a:defRPr/>
            </a:pPr>
            <a:endParaRPr lang="en-GB" sz="2400" dirty="0">
              <a:solidFill>
                <a:srgbClr val="2F348A"/>
              </a:solidFill>
              <a:latin typeface="Quicksand Bold"/>
              <a:cs typeface="Quicksand Bold"/>
            </a:endParaRPr>
          </a:p>
          <a:p>
            <a:pPr lvl="0">
              <a:defRPr/>
            </a:pPr>
            <a:endParaRPr lang="en-GB" sz="2400" dirty="0">
              <a:solidFill>
                <a:srgbClr val="2F348A"/>
              </a:solidFill>
              <a:latin typeface="Quicksand Bold"/>
              <a:cs typeface="Quicksand 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637" y="5417071"/>
            <a:ext cx="1896020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82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E34068A-93D4-448B-BB43-7484106F6B39}"/>
              </a:ext>
            </a:extLst>
          </p:cNvPr>
          <p:cNvSpPr/>
          <p:nvPr/>
        </p:nvSpPr>
        <p:spPr>
          <a:xfrm>
            <a:off x="0" y="3986559"/>
            <a:ext cx="12192000" cy="2962981"/>
          </a:xfrm>
          <a:prstGeom prst="rect">
            <a:avLst/>
          </a:prstGeom>
          <a:solidFill>
            <a:srgbClr val="292E87"/>
          </a:solidFill>
          <a:ln>
            <a:solidFill>
              <a:srgbClr val="292E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4451" y="4557625"/>
            <a:ext cx="1228710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2000" b="1" dirty="0">
                <a:solidFill>
                  <a:prstClr val="white"/>
                </a:solidFill>
                <a:latin typeface="Quicksand Bold"/>
                <a:cs typeface="Quicksand Bold"/>
              </a:rPr>
              <a:t>Spread the word – </a:t>
            </a:r>
            <a:r>
              <a:rPr lang="en-GB" sz="2000" dirty="0">
                <a:solidFill>
                  <a:prstClr val="white"/>
                </a:solidFill>
                <a:latin typeface="Quicksand Bold"/>
                <a:cs typeface="Quicksand Bold"/>
              </a:rPr>
              <a:t>help to raise the profile and status of nursing for the future.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cs typeface="Quicksand Bold"/>
            </a:endParaRP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cs typeface="Quicksand Bold"/>
              </a:rPr>
              <a:t>Be agents for change</a:t>
            </a:r>
            <a:r>
              <a:rPr kumimoji="0" lang="en-GB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cs typeface="Quicksand Bold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cs typeface="Quicksand Bold"/>
              </a:rPr>
              <a:t>– advocate for governments and health leaders to invest in nursing</a:t>
            </a:r>
            <a:r>
              <a:rPr kumimoji="0" lang="en-GB" sz="2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cs typeface="Quicksand Bold"/>
              </a:rPr>
              <a:t> and midwifery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cs typeface="Quicksand Bold"/>
              </a:rPr>
              <a:t> </a:t>
            </a:r>
            <a:r>
              <a:rPr kumimoji="0" lang="en-GB" sz="20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cs typeface="Quicksand Bold"/>
              </a:rPr>
              <a:t>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cs typeface="Quicksand Bold"/>
            </a:endParaRP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2000" b="1" noProof="0" dirty="0">
                <a:solidFill>
                  <a:prstClr val="white"/>
                </a:solidFill>
                <a:latin typeface="Quicksand Bold"/>
                <a:cs typeface="Quicksand Bold"/>
              </a:rPr>
              <a:t>Get involved </a:t>
            </a:r>
            <a:r>
              <a:rPr lang="en-GB" sz="2000" noProof="0" dirty="0">
                <a:solidFill>
                  <a:prstClr val="white"/>
                </a:solidFill>
                <a:latin typeface="Quicksand Bold"/>
                <a:cs typeface="Quicksand Bold"/>
              </a:rPr>
              <a:t>in </a:t>
            </a:r>
            <a:r>
              <a:rPr lang="en-GB" sz="2000" i="1" noProof="0" dirty="0">
                <a:solidFill>
                  <a:prstClr val="white"/>
                </a:solidFill>
                <a:latin typeface="Quicksand Bold"/>
                <a:cs typeface="Quicksand Bold"/>
              </a:rPr>
              <a:t>2020 Year of the Nurse and the Midwife</a:t>
            </a: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47625" y="3469446"/>
            <a:ext cx="57003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/>
            </a: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 Royal College of Nursing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8" name="Picture 7" descr="Logo with outline against dark backgrounds.png">
            <a:extLst>
              <a:ext uri="{FF2B5EF4-FFF2-40B4-BE49-F238E27FC236}">
                <a16:creationId xmlns:a16="http://schemas.microsoft.com/office/drawing/2014/main" xmlns="" id="{72815F10-7239-8643-9E07-881D7D588C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056" y="6115802"/>
            <a:ext cx="1321689" cy="5480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3541" y="3290452"/>
            <a:ext cx="6013342" cy="1107996"/>
          </a:xfrm>
          <a:prstGeom prst="rect">
            <a:avLst/>
          </a:prstGeom>
          <a:solidFill>
            <a:srgbClr val="2AA9DF"/>
          </a:solidFill>
        </p:spPr>
        <p:txBody>
          <a:bodyPr wrap="square" rtlCol="0">
            <a:spAutoFit/>
          </a:bodyPr>
          <a:lstStyle/>
          <a:p>
            <a:endParaRPr lang="en-GB" sz="6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73"/>
          <a:stretch/>
        </p:blipFill>
        <p:spPr>
          <a:xfrm>
            <a:off x="58479" y="0"/>
            <a:ext cx="12075042" cy="43984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827" y="5669177"/>
            <a:ext cx="1896020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59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Curriculum- RHH Nightingale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entury Schoolbook" panose="02040604050505020304" pitchFamily="18" charset="0"/>
              </a:rPr>
              <a:t>♠ 1- Presentation- Individual</a:t>
            </a:r>
          </a:p>
          <a:p>
            <a:pPr marL="0" indent="0">
              <a:buNone/>
            </a:pPr>
            <a:r>
              <a:rPr lang="en-US" dirty="0">
                <a:latin typeface="Century Schoolbook" panose="02040604050505020304" pitchFamily="18" charset="0"/>
              </a:rPr>
              <a:t>♠ </a:t>
            </a:r>
            <a:r>
              <a:rPr lang="en-US" dirty="0" smtClean="0">
                <a:latin typeface="Century Schoolbook" panose="02040604050505020304" pitchFamily="18" charset="0"/>
              </a:rPr>
              <a:t>1- </a:t>
            </a:r>
            <a:r>
              <a:rPr lang="en-US" dirty="0">
                <a:latin typeface="Century Schoolbook" panose="02040604050505020304" pitchFamily="18" charset="0"/>
              </a:rPr>
              <a:t>Dissertation – Group in </a:t>
            </a:r>
            <a:r>
              <a:rPr lang="en-US" dirty="0" smtClean="0">
                <a:latin typeface="Century Schoolbook" panose="02040604050505020304" pitchFamily="18" charset="0"/>
              </a:rPr>
              <a:t>8/10</a:t>
            </a:r>
            <a:endParaRPr lang="en-US" dirty="0"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entury Schoolbook" panose="02040604050505020304" pitchFamily="18" charset="0"/>
              </a:rPr>
              <a:t>♠ 20 </a:t>
            </a:r>
            <a:r>
              <a:rPr lang="en-US" dirty="0" smtClean="0">
                <a:latin typeface="Century Schoolbook" panose="02040604050505020304" pitchFamily="18" charset="0"/>
              </a:rPr>
              <a:t>CNE </a:t>
            </a:r>
            <a:r>
              <a:rPr lang="en-US" dirty="0">
                <a:latin typeface="Century Schoolbook" panose="02040604050505020304" pitchFamily="18" charset="0"/>
              </a:rPr>
              <a:t>/ Internal  </a:t>
            </a:r>
          </a:p>
          <a:p>
            <a:pPr marL="0" indent="0">
              <a:buNone/>
            </a:pPr>
            <a:r>
              <a:rPr lang="en-US" dirty="0">
                <a:latin typeface="Century Schoolbook" panose="02040604050505020304" pitchFamily="18" charset="0"/>
              </a:rPr>
              <a:t>♠ 20 </a:t>
            </a:r>
            <a:r>
              <a:rPr lang="en-US" dirty="0" smtClean="0">
                <a:latin typeface="Century Schoolbook" panose="02040604050505020304" pitchFamily="18" charset="0"/>
              </a:rPr>
              <a:t>CNE </a:t>
            </a:r>
            <a:r>
              <a:rPr lang="en-US" dirty="0">
                <a:latin typeface="Century Schoolbook" panose="02040604050505020304" pitchFamily="18" charset="0"/>
              </a:rPr>
              <a:t>/ External</a:t>
            </a:r>
          </a:p>
          <a:p>
            <a:pPr marL="0" indent="0">
              <a:buNone/>
            </a:pPr>
            <a:r>
              <a:rPr lang="en-US" dirty="0">
                <a:latin typeface="Century Schoolbook" panose="02040604050505020304" pitchFamily="18" charset="0"/>
              </a:rPr>
              <a:t>♠ 1 Poster Presentation- Group in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76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7B0E9CA-2DFF-4630-88D0-965905D0C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1" y="200024"/>
            <a:ext cx="9620250" cy="6400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3027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4DD419B-E42F-4CA6-9BE4-C0ED2E6EE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90" y="454602"/>
            <a:ext cx="9896475" cy="5562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3987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5CF4AA68-926C-4AA3-BB8A-E68C52318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593375"/>
              </p:ext>
            </p:extLst>
          </p:nvPr>
        </p:nvGraphicFramePr>
        <p:xfrm>
          <a:off x="501445" y="1279944"/>
          <a:ext cx="11326761" cy="54061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6535">
                  <a:extLst>
                    <a:ext uri="{9D8B030D-6E8A-4147-A177-3AD203B41FA5}">
                      <a16:colId xmlns:a16="http://schemas.microsoft.com/office/drawing/2014/main" xmlns="" val="2450550369"/>
                    </a:ext>
                  </a:extLst>
                </a:gridCol>
                <a:gridCol w="5801868">
                  <a:extLst>
                    <a:ext uri="{9D8B030D-6E8A-4147-A177-3AD203B41FA5}">
                      <a16:colId xmlns:a16="http://schemas.microsoft.com/office/drawing/2014/main" xmlns="" val="2226449079"/>
                    </a:ext>
                  </a:extLst>
                </a:gridCol>
                <a:gridCol w="2360867">
                  <a:extLst>
                    <a:ext uri="{9D8B030D-6E8A-4147-A177-3AD203B41FA5}">
                      <a16:colId xmlns:a16="http://schemas.microsoft.com/office/drawing/2014/main" xmlns="" val="1475804129"/>
                    </a:ext>
                  </a:extLst>
                </a:gridCol>
                <a:gridCol w="972122">
                  <a:extLst>
                    <a:ext uri="{9D8B030D-6E8A-4147-A177-3AD203B41FA5}">
                      <a16:colId xmlns:a16="http://schemas.microsoft.com/office/drawing/2014/main" xmlns="" val="1971257902"/>
                    </a:ext>
                  </a:extLst>
                </a:gridCol>
                <a:gridCol w="1805369">
                  <a:extLst>
                    <a:ext uri="{9D8B030D-6E8A-4147-A177-3AD203B41FA5}">
                      <a16:colId xmlns:a16="http://schemas.microsoft.com/office/drawing/2014/main" xmlns="" val="2515719180"/>
                    </a:ext>
                  </a:extLst>
                </a:gridCol>
              </a:tblGrid>
              <a:tr h="3447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#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PRESENTATIONS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STAFF NAME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AREA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VIRTUAL CLASS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4270721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The Role of Transformational Leadership &amp; Workplace Empowerment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SHARON RP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OPD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79494071"/>
                  </a:ext>
                </a:extLst>
              </a:tr>
              <a:tr h="2883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Stress Management: Healthcare Workers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OORMILA KAMARAJ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PEDIA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61961914"/>
                  </a:ext>
                </a:extLst>
              </a:tr>
              <a:tr h="2883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Nursing Process: Ida Jean Orlando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MARY JOY AGALOOS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55151484"/>
                  </a:ext>
                </a:extLst>
              </a:tr>
              <a:tr h="2883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Self-Care Theory: Dorothy Orem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DAPHNY JHENSEN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 DEC,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58999844"/>
                  </a:ext>
                </a:extLst>
              </a:tr>
              <a:tr h="2883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Transcultural Nursing Theory: Madeleine Leininger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LIJO JOSEPH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PACU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 DEC,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49607520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Teamwork in Healthcare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CLENET MASCARENHAS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SS-ANES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42802980"/>
                  </a:ext>
                </a:extLst>
              </a:tr>
              <a:tr h="2883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 Nursing Problems: Fay Abdella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PRAMILA QUADRAS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OPD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19089846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Current Challenges in Nursing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JENIFER D’SOUZA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HBU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07593445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Helping Art of Clinical Nursing: Ernestine Weidenbach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JISHA VARGHESE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PEDIA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 DEC,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07792669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Comfort Theory: Katharine Kolcaba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SHEEBA ABRAHAM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OPD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 DEC,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20448688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The Core, Care &amp; Cure: Lydia E. Hall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SNEHA VARGHESE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SS-OR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 DEC,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23842178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Leadership Styles: Lewin &amp; White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REYNA MALINNAG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COSME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54686502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Empowering Health System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SHERIL CHERIAN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SS-OR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73227896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Need Theory: Virginia Henderson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JENIFER D’ COSTA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PACU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 DEC,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18282806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International Patient Safety Goals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TINTU ABRAHAM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 DEC,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47219763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Adaptation Model: Callista Roy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KAREN MAE GONZALES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 DEC,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72693789"/>
                  </a:ext>
                </a:extLst>
              </a:tr>
              <a:tr h="301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Interpersonal Theory: Hildegard Peplau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SOUMYA TONY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HBU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22 DEC, TUESDAY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36532077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BF05A1A2-7190-49DF-9E49-F761EB03A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871" y="171948"/>
            <a:ext cx="9085005" cy="11079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DECEMBER 2020 PRESENTORS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RHH NIGHTINGALE CHALLENGE TEAM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(1500-1600 every Monday &amp; Tuesday)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286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8D385362-2817-4552-915D-EBE31FA855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053250"/>
              </p:ext>
            </p:extLst>
          </p:nvPr>
        </p:nvGraphicFramePr>
        <p:xfrm>
          <a:off x="786582" y="1061884"/>
          <a:ext cx="10736824" cy="541757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93954">
                  <a:extLst>
                    <a:ext uri="{9D8B030D-6E8A-4147-A177-3AD203B41FA5}">
                      <a16:colId xmlns:a16="http://schemas.microsoft.com/office/drawing/2014/main" xmlns="" val="2020820180"/>
                    </a:ext>
                  </a:extLst>
                </a:gridCol>
                <a:gridCol w="4627976">
                  <a:extLst>
                    <a:ext uri="{9D8B030D-6E8A-4147-A177-3AD203B41FA5}">
                      <a16:colId xmlns:a16="http://schemas.microsoft.com/office/drawing/2014/main" xmlns="" val="462115200"/>
                    </a:ext>
                  </a:extLst>
                </a:gridCol>
                <a:gridCol w="2647232">
                  <a:extLst>
                    <a:ext uri="{9D8B030D-6E8A-4147-A177-3AD203B41FA5}">
                      <a16:colId xmlns:a16="http://schemas.microsoft.com/office/drawing/2014/main" xmlns="" val="2647716102"/>
                    </a:ext>
                  </a:extLst>
                </a:gridCol>
                <a:gridCol w="1114106">
                  <a:extLst>
                    <a:ext uri="{9D8B030D-6E8A-4147-A177-3AD203B41FA5}">
                      <a16:colId xmlns:a16="http://schemas.microsoft.com/office/drawing/2014/main" xmlns="" val="1996735799"/>
                    </a:ext>
                  </a:extLst>
                </a:gridCol>
                <a:gridCol w="1853556">
                  <a:extLst>
                    <a:ext uri="{9D8B030D-6E8A-4147-A177-3AD203B41FA5}">
                      <a16:colId xmlns:a16="http://schemas.microsoft.com/office/drawing/2014/main" xmlns="" val="1208608167"/>
                    </a:ext>
                  </a:extLst>
                </a:gridCol>
              </a:tblGrid>
              <a:tr h="1722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PRESENTATIONS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STAFF NAME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AREA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VIRTUAL CLASS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1050871130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HUMAN TO HUMAN RELATIONSHIP MODEL: JOYCE TRAVELBEE	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LASITHA SAHADAVEN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PEDIA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 JAN, Monday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2349379091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NURSES’ ROLE IN HEALTHCARE ORGANIZATION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ASHA ANNA ZACARIAH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SCBU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 JAN, Monday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4080708404"/>
                  </a:ext>
                </a:extLst>
              </a:tr>
              <a:tr h="190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POSTIVE PATIENT IDENTIFICATION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PUNCHIRI MANUEL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SS-ANES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 JAN, Monday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556027398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360 DEGREE PERFORMANCE EVALUATION AMONG NURSING PROFESSION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AMBILY MANI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PACU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 JAN, Tuesday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2397309732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HEALTH AS EXPANDING CONSCIOUSNESS: MARGARET NEWMAN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PHOEBE VELOSO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NURSERY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 JAN, Tuesday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1502413034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EFFECTIVE INTERPERSONAL COMMUNICATION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ELIZABETH THOMAS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HBU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 JAN, Monday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2499304452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NURSES EMPOWERMENT FOR QUALITY IMPROVEMENT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JEMY SOJI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SS-OR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 JAN, Monday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2565098236"/>
                  </a:ext>
                </a:extLst>
              </a:tr>
              <a:tr h="190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PROACTIVE APPROACH IN NURSING CARE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JONABETH CUAMAG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PEDIA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 JAN, Tuesday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407223216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FUTURE OF NURSING, LEADING CHANGE &amp; ADVANCING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JINJU PAUL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COSME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 JAN, Tuesday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2208665518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PROFESSIONALISM IN NURSING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ALFEA GRACIA ANUNCIADO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HBU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 JAN, Monday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635920760"/>
                  </a:ext>
                </a:extLst>
              </a:tr>
              <a:tr h="190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NURSING DIRECTING/DELEGATION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JYOTHY RAJEEV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IP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 JAN, Monday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2464394051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DEALING WITH WORK BURNOUT: HEALTHCARE SETTING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ANNA ROSE ROQUE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IP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 JAN, Tuesday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19436764"/>
                  </a:ext>
                </a:extLst>
              </a:tr>
              <a:tr h="190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ARTIFICIAL INTELLIGENCE IN NURSING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TEENA THOMAS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HBU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 JAN, Tuesday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1583016134"/>
                  </a:ext>
                </a:extLst>
              </a:tr>
              <a:tr h="190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ETHICAL DILEMMA IN NURSING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VARSHA PATIL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HBU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25 JAN, Monday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4210067955"/>
                  </a:ext>
                </a:extLst>
              </a:tr>
              <a:tr h="390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CONFLICT RESOLUTION: HEALTHCARE SETTING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LIJIRAJ SELVERAJ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SCBU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25 JAN, Monday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3114166659"/>
                  </a:ext>
                </a:extLst>
              </a:tr>
              <a:tr h="190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COMMUNICATIONS IN NURSING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ARLENE NICERIO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SS-OR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26 JAN, Tuesday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3982658152"/>
                  </a:ext>
                </a:extLst>
              </a:tr>
              <a:tr h="1909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POWER AND POLITICS IN NURSING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ANI MATHEW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COSME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26 JAN, Tuesday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12" marR="56212" marT="0" marB="0"/>
                </a:tc>
                <a:extLst>
                  <a:ext uri="{0D108BD9-81ED-4DB2-BD59-A6C34878D82A}">
                    <a16:rowId xmlns:a16="http://schemas.microsoft.com/office/drawing/2014/main" xmlns="" val="2087590110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xmlns="" id="{9061D1FA-B58B-4E7C-AE81-9C8808AE2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2146" y="29820"/>
            <a:ext cx="5163932" cy="1046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JANUARY 2021 PRESENTORS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RHH NIGHTINGALE CHALLENGE TEAM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(1500-1600 every Monday &amp; Tuesday)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692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8BBD2708-C9D3-4753-89FA-D735A9DB9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469405"/>
              </p:ext>
            </p:extLst>
          </p:nvPr>
        </p:nvGraphicFramePr>
        <p:xfrm>
          <a:off x="511276" y="1387435"/>
          <a:ext cx="11149781" cy="501336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12950">
                  <a:extLst>
                    <a:ext uri="{9D8B030D-6E8A-4147-A177-3AD203B41FA5}">
                      <a16:colId xmlns:a16="http://schemas.microsoft.com/office/drawing/2014/main" xmlns="" val="826724358"/>
                    </a:ext>
                  </a:extLst>
                </a:gridCol>
                <a:gridCol w="4805977">
                  <a:extLst>
                    <a:ext uri="{9D8B030D-6E8A-4147-A177-3AD203B41FA5}">
                      <a16:colId xmlns:a16="http://schemas.microsoft.com/office/drawing/2014/main" xmlns="" val="3152568556"/>
                    </a:ext>
                  </a:extLst>
                </a:gridCol>
                <a:gridCol w="2749051">
                  <a:extLst>
                    <a:ext uri="{9D8B030D-6E8A-4147-A177-3AD203B41FA5}">
                      <a16:colId xmlns:a16="http://schemas.microsoft.com/office/drawing/2014/main" xmlns="" val="815233213"/>
                    </a:ext>
                  </a:extLst>
                </a:gridCol>
                <a:gridCol w="1156956">
                  <a:extLst>
                    <a:ext uri="{9D8B030D-6E8A-4147-A177-3AD203B41FA5}">
                      <a16:colId xmlns:a16="http://schemas.microsoft.com/office/drawing/2014/main" xmlns="" val="1618195916"/>
                    </a:ext>
                  </a:extLst>
                </a:gridCol>
                <a:gridCol w="1924847">
                  <a:extLst>
                    <a:ext uri="{9D8B030D-6E8A-4147-A177-3AD203B41FA5}">
                      <a16:colId xmlns:a16="http://schemas.microsoft.com/office/drawing/2014/main" xmlns="" val="2338963015"/>
                    </a:ext>
                  </a:extLst>
                </a:gridCol>
              </a:tblGrid>
              <a:tr h="355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#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PRESENTATIONS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STAFF NAME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AREA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VIRTUAL CLASS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29270447"/>
                  </a:ext>
                </a:extLst>
              </a:tr>
              <a:tr h="5855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MATERNAL ROLE ATTAINMENT THEORY: MERCER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RIHAM MOHAMED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PACU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FEB,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09411000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GOAL ATTAINMENT THEORY: IMOGENE KING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BIJI CHUMMAR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NURSERY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FEB,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80062544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ENVIRONMENT THEORY: FLORENCE NIGHTINGALE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JUMHERIYA DIMANANAL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HBU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 FEB,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21857241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STRESS AND RESILIENCY IN WORKPLACE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RESHMI CLEETUS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NURSERY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 FEB,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07175418"/>
                  </a:ext>
                </a:extLst>
              </a:tr>
              <a:tr h="5855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CARING IS THE ESSENCE OF NURSING PRACTICE: JEAN WATSON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AIREEN PANGILINAN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SCBU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 FEB,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5064448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PERSONAL PHILOSOPHY OF NURSING IN CAREER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BINCY ALEX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 FEB,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503834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NURSES JOB SATISFACTION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ALPHA SUE EMPEMANO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NURSERY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 FEB,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90367072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CODE OF CONDUCT FOR NURSES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PINKY MERIN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SCBU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 FEB, TUESDAY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43319164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NURSING MANAGEMENT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HOWAIDA AHMED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 FEB,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37578479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TEENA RAJU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PEDIA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 FEB, MONDAY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54766290"/>
                  </a:ext>
                </a:extLst>
              </a:tr>
              <a:tr h="387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ENGAGING IN PATIENT SAFETY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ANNA JOHN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15 FEB, MONDAY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3917608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3E9AFABE-F987-489F-A1E2-85203CAA2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354" y="242673"/>
            <a:ext cx="5089729" cy="1046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FEBRUARY 2021 PRESENTORS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RHH NIGHTINGALE CHALLENGE TEAM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 Pro Cond Black" panose="02040A060504050202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(1500-1600 every Monday &amp; Tuesday)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77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44E6FE-2640-4D8F-9839-8B4668386F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388"/>
          <a:stretch/>
        </p:blipFill>
        <p:spPr>
          <a:xfrm>
            <a:off x="1744808" y="762868"/>
            <a:ext cx="8362950" cy="32480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52406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CFC701-6EF6-40AB-A1DC-E0E631D5F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FF0000"/>
                </a:solidFill>
                <a:highlight>
                  <a:srgbClr val="00FF00"/>
                </a:highlight>
                <a:latin typeface="Georgia Pro Cond Black" panose="02040A06050405020203" pitchFamily="18" charset="0"/>
              </a:rPr>
              <a:t>MEETINGS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6CBD438-BD6A-4591-8608-8B53F571BA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36172" y="1417638"/>
            <a:ext cx="6688925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793" y="1233377"/>
            <a:ext cx="6096851" cy="541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34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67BE72A5-A726-47C4-ADEC-9EAF48152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425" y="848591"/>
            <a:ext cx="5112505" cy="4991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930" y="363682"/>
            <a:ext cx="6663070" cy="559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7086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Nursing Now slides 19 02 18</Template>
  <TotalTime>4468</TotalTime>
  <Words>1009</Words>
  <Application>Microsoft Office PowerPoint</Application>
  <PresentationFormat>Widescreen</PresentationFormat>
  <Paragraphs>305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ＭＳ Ｐゴシック</vt:lpstr>
      <vt:lpstr>ＭＳ Ｐゴシック</vt:lpstr>
      <vt:lpstr>Arial</vt:lpstr>
      <vt:lpstr>Baskerville Old Face</vt:lpstr>
      <vt:lpstr>Calibri</vt:lpstr>
      <vt:lpstr>Calibri Light</vt:lpstr>
      <vt:lpstr>Century Schoolbook</vt:lpstr>
      <vt:lpstr>Georgia Pro Cond Black</vt:lpstr>
      <vt:lpstr>Quicksand Bold</vt:lpstr>
      <vt:lpstr>Times New Roman</vt:lpstr>
      <vt:lpstr>Wingdings</vt:lpstr>
      <vt:lpstr>Title slide</vt:lpstr>
      <vt:lpstr>Content slide</vt:lpstr>
      <vt:lpstr>Custom Design</vt:lpstr>
      <vt:lpstr>1_Custom Design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Curriculum- RHH Nightingale Challenge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MEETINGS</vt:lpstr>
      <vt:lpstr>PowerPoint Presentation</vt:lpstr>
    </vt:vector>
  </TitlesOfParts>
  <Company>GSTT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Nursing Now Global Launch</dc:title>
  <dc:creator>Tiffin Gavin</dc:creator>
  <cp:lastModifiedBy>Vanitha Rajakumar</cp:lastModifiedBy>
  <cp:revision>174</cp:revision>
  <cp:lastPrinted>2019-04-06T09:01:34Z</cp:lastPrinted>
  <dcterms:created xsi:type="dcterms:W3CDTF">2018-02-19T16:34:06Z</dcterms:created>
  <dcterms:modified xsi:type="dcterms:W3CDTF">2020-12-06T12:22:46Z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acb1e73a-b354-4867-8663-fa12abcdab44</vt:lpwstr>
  </property>
</Properties>
</file>