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84" r:id="rId1"/>
  </p:sldMasterIdLst>
  <p:notesMasterIdLst>
    <p:notesMasterId r:id="rId2"/>
  </p:notesMasterIdLst>
  <p:sldIdLst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8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5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0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1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9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2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altLang="en-GB" lang="en-US"/>
              <a:t>MENTORSHIP</a:t>
            </a:r>
            <a:r>
              <a:rPr altLang="en-GB" lang="en-US"/>
              <a:t> 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 </a:t>
            </a:r>
            <a:r>
              <a:rPr altLang="en-GB" lang="en-US"/>
              <a:t>N</a:t>
            </a:r>
            <a:r>
              <a:rPr altLang="en-GB" lang="en-US"/>
              <a:t>U</a:t>
            </a:r>
            <a:r>
              <a:rPr altLang="en-GB" lang="en-US"/>
              <a:t>R</a:t>
            </a:r>
            <a:r>
              <a:rPr altLang="en-GB" lang="en-US"/>
              <a:t>S</a:t>
            </a:r>
            <a:r>
              <a:rPr altLang="en-GB" lang="en-US"/>
              <a:t>I</a:t>
            </a:r>
            <a:r>
              <a:rPr altLang="en-GB" lang="en-US"/>
              <a:t>N</a:t>
            </a:r>
            <a:r>
              <a:rPr altLang="en-GB" lang="en-US"/>
              <a:t>G</a:t>
            </a:r>
            <a:r>
              <a:rPr altLang="en-GB" lang="en-US"/>
              <a:t>: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KEY</a:t>
            </a:r>
            <a:r>
              <a:rPr altLang="en-GB" lang="en-US"/>
              <a:t> </a:t>
            </a:r>
            <a:r>
              <a:rPr altLang="en-GB" lang="en-US"/>
              <a:t>T</a:t>
            </a:r>
            <a:r>
              <a:rPr altLang="en-GB" lang="en-US"/>
              <a:t>O</a:t>
            </a:r>
            <a:r>
              <a:rPr altLang="en-GB" lang="en-US"/>
              <a:t> 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S</a:t>
            </a:r>
            <a:r>
              <a:rPr altLang="en-GB" lang="en-US"/>
              <a:t>A</a:t>
            </a:r>
            <a:r>
              <a:rPr altLang="en-GB" lang="en-US"/>
              <a:t>T</a:t>
            </a:r>
            <a:r>
              <a:rPr altLang="en-GB" lang="en-US"/>
              <a:t>I</a:t>
            </a:r>
            <a:r>
              <a:rPr altLang="en-GB" lang="en-US"/>
              <a:t>S</a:t>
            </a:r>
            <a:r>
              <a:rPr altLang="en-GB" lang="en-US"/>
              <a:t>F</a:t>
            </a:r>
            <a:r>
              <a:rPr altLang="en-GB" lang="en-US"/>
              <a:t>Y</a:t>
            </a:r>
            <a:r>
              <a:rPr altLang="en-GB" lang="en-US"/>
              <a:t>ING</a:t>
            </a:r>
            <a:r>
              <a:rPr altLang="en-GB" lang="en-US"/>
              <a:t> </a:t>
            </a:r>
            <a:r>
              <a:rPr altLang="en-GB" lang="en-US"/>
              <a:t>CAREER</a:t>
            </a:r>
            <a:r>
              <a:rPr altLang="en-GB" lang="en-US"/>
              <a:t> </a:t>
            </a:r>
            <a:endParaRPr altLang="zh-CN" lang="en-US"/>
          </a:p>
        </p:txBody>
      </p:sp>
      <p:sp>
        <p:nvSpPr>
          <p:cNvPr id="1048593" name="Subtitle 2"/>
          <p:cNvSpPr>
            <a:spLocks noGrp="1"/>
          </p:cNvSpPr>
          <p:nvPr>
            <p:ph type="subTitle" idx="1"/>
          </p:nvPr>
        </p:nvSpPr>
        <p:spPr>
          <a:xfrm>
            <a:off x="1143000" y="3887221"/>
            <a:ext cx="6858000" cy="1655762"/>
          </a:xfrm>
        </p:spPr>
        <p:txBody>
          <a:bodyPr>
            <a:noAutofit/>
          </a:bodyPr>
          <a:p>
            <a:r>
              <a:rPr altLang="en-GB" sz="2700" lang="en-US"/>
              <a:t>B</a:t>
            </a:r>
            <a:r>
              <a:rPr altLang="en-GB" sz="2700" lang="en-US"/>
              <a:t>y</a:t>
            </a:r>
            <a:endParaRPr altLang="zh-CN" sz="2700" lang="en-US"/>
          </a:p>
          <a:p>
            <a:endParaRPr altLang="zh-CN" sz="2700" lang="en-US"/>
          </a:p>
          <a:p>
            <a:r>
              <a:rPr altLang="en-GB" b="1" sz="2700" lang="en-US"/>
              <a:t>Obi</a:t>
            </a:r>
            <a:r>
              <a:rPr altLang="en-GB" b="1" sz="2700" lang="en-US"/>
              <a:t> </a:t>
            </a:r>
            <a:r>
              <a:rPr altLang="en-GB" b="1" sz="2700" lang="en-US"/>
              <a:t>Nzubechukwu</a:t>
            </a:r>
            <a:r>
              <a:rPr altLang="en-GB" b="1" sz="2700" lang="en-US"/>
              <a:t> </a:t>
            </a:r>
            <a:r>
              <a:rPr altLang="en-GB" b="1" sz="2700" lang="en-US"/>
              <a:t>Angel</a:t>
            </a:r>
            <a:r>
              <a:rPr altLang="en-GB" b="1" sz="2700" lang="en-US"/>
              <a:t> </a:t>
            </a:r>
            <a:endParaRPr altLang="zh-CN" b="1" sz="2700" lang="en-US"/>
          </a:p>
          <a:p>
            <a:r>
              <a:rPr altLang="en-GB" sz="2700" lang="en-US"/>
              <a:t>(</a:t>
            </a:r>
            <a:r>
              <a:rPr altLang="en-GB" sz="2700" lang="en-US"/>
              <a:t>B</a:t>
            </a:r>
            <a:r>
              <a:rPr altLang="en-GB" sz="2700" lang="en-US"/>
              <a:t>.</a:t>
            </a:r>
            <a:r>
              <a:rPr altLang="en-GB" sz="2700" lang="en-US"/>
              <a:t>N</a:t>
            </a:r>
            <a:r>
              <a:rPr altLang="en-GB" sz="2700" lang="en-US"/>
              <a:t>S</a:t>
            </a:r>
            <a:r>
              <a:rPr altLang="en-GB" sz="2700" lang="en-US"/>
              <a:t>c</a:t>
            </a:r>
            <a:r>
              <a:rPr altLang="en-GB" sz="2700" lang="en-US"/>
              <a:t>,</a:t>
            </a:r>
            <a:r>
              <a:rPr altLang="en-GB" sz="2700" lang="en-US"/>
              <a:t> </a:t>
            </a:r>
            <a:r>
              <a:rPr altLang="en-GB" sz="2700" lang="en-US"/>
              <a:t>RN</a:t>
            </a:r>
            <a:r>
              <a:rPr altLang="en-GB" sz="2700" lang="en-US"/>
              <a:t>,</a:t>
            </a:r>
            <a:r>
              <a:rPr altLang="en-GB" sz="2700" lang="en-US"/>
              <a:t> </a:t>
            </a:r>
            <a:r>
              <a:rPr altLang="en-GB" sz="2700" lang="en-US"/>
              <a:t>RM</a:t>
            </a:r>
            <a:r>
              <a:rPr altLang="en-GB" sz="2700" lang="en-US"/>
              <a:t>,</a:t>
            </a:r>
            <a:r>
              <a:rPr altLang="en-GB" sz="2700" lang="en-US"/>
              <a:t> </a:t>
            </a:r>
            <a:r>
              <a:rPr altLang="en-GB" sz="2700" lang="en-US"/>
              <a:t>R</a:t>
            </a:r>
            <a:r>
              <a:rPr altLang="en-GB" sz="2700" lang="en-US"/>
              <a:t>P</a:t>
            </a:r>
            <a:r>
              <a:rPr altLang="en-GB" sz="2700" lang="en-US"/>
              <a:t>H</a:t>
            </a:r>
            <a:r>
              <a:rPr altLang="en-GB" sz="2700" lang="en-US"/>
              <a:t>N</a:t>
            </a:r>
            <a:r>
              <a:rPr altLang="en-GB" sz="2700" lang="en-US"/>
              <a:t>)</a:t>
            </a:r>
            <a:endParaRPr altLang="zh-CN" sz="270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 txBox="1"/>
          <p:nvPr/>
        </p:nvSpPr>
        <p:spPr>
          <a:xfrm>
            <a:off x="237531" y="0"/>
            <a:ext cx="7660882" cy="6797040"/>
          </a:xfrm>
          <a:prstGeom prst="rect"/>
        </p:spPr>
        <p:txBody>
          <a:bodyPr rtlCol="0" wrap="square">
            <a:spAutoFit/>
          </a:bodyPr>
          <a:p>
            <a:endParaRPr sz="2800" lang="en-GB">
              <a:solidFill>
                <a:srgbClr val="000000"/>
              </a:solidFill>
            </a:endParaRPr>
          </a:p>
          <a:p>
            <a:r>
              <a:rPr altLang="en-GB" b="1" sz="2800" lang="en-US">
                <a:solidFill>
                  <a:srgbClr val="000000"/>
                </a:solidFill>
              </a:rPr>
              <a:t>O</a:t>
            </a:r>
            <a:r>
              <a:rPr altLang="en-GB" b="1" sz="2800" lang="en-US">
                <a:solidFill>
                  <a:srgbClr val="000000"/>
                </a:solidFill>
              </a:rPr>
              <a:t>U</a:t>
            </a:r>
            <a:r>
              <a:rPr altLang="en-GB" b="1" sz="2800" lang="en-US">
                <a:solidFill>
                  <a:srgbClr val="000000"/>
                </a:solidFill>
              </a:rPr>
              <a:t>T</a:t>
            </a:r>
            <a:r>
              <a:rPr altLang="en-GB" b="1" sz="2800" lang="en-US">
                <a:solidFill>
                  <a:srgbClr val="000000"/>
                </a:solidFill>
              </a:rPr>
              <a:t>LINE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• Introduction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
• What is Mentorship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
• What is Mentorship in Nursing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
• Various Aspects of Mentorship in Nursing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
• Styles of Mentorship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
• Responsibilities of a Nurse Mentor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
• Responsibilities of a Protégé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 txBox="1"/>
          <p:nvPr/>
        </p:nvSpPr>
        <p:spPr>
          <a:xfrm>
            <a:off x="386313" y="624030"/>
            <a:ext cx="8371373" cy="5120640"/>
          </a:xfrm>
          <a:prstGeom prst="rect"/>
        </p:spPr>
        <p:txBody>
          <a:bodyPr rtlCol="0" wrap="square">
            <a:spAutoFit/>
          </a:bodyPr>
          <a:p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•</a:t>
            </a:r>
            <a:r>
              <a:rPr altLang="en-GB" sz="2800" lang="en-US">
                <a:solidFill>
                  <a:srgbClr val="000000"/>
                </a:solidFill>
              </a:rPr>
              <a:t>Q</a:t>
            </a:r>
            <a:r>
              <a:rPr sz="2800" lang="en-GB">
                <a:solidFill>
                  <a:srgbClr val="000000"/>
                </a:solidFill>
              </a:rPr>
              <a:t>ual</a:t>
            </a:r>
            <a:r>
              <a:rPr sz="2800" lang="en-GB">
                <a:solidFill>
                  <a:srgbClr val="000000"/>
                </a:solidFill>
              </a:rPr>
              <a:t>ities of a Good Nurse Mentor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
• Qualities of a Good Protégé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
• Importance of Mentorship in Nursing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
• Limitations of Mentorship in Nursing and Possible Solutions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
• Conclusion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"/>
          <p:cNvSpPr txBox="1"/>
          <p:nvPr/>
        </p:nvSpPr>
        <p:spPr>
          <a:xfrm>
            <a:off x="350713" y="822960"/>
            <a:ext cx="8487878" cy="3444240"/>
          </a:xfrm>
          <a:prstGeom prst="rect"/>
        </p:spPr>
        <p:txBody>
          <a:bodyPr rtlCol="0" wrap="square">
            <a:spAutoFit/>
          </a:bodyPr>
          <a:p>
            <a:r>
              <a:rPr b="1" sz="2800" lang="en-GB">
                <a:solidFill>
                  <a:srgbClr val="000000"/>
                </a:solidFill>
              </a:rPr>
              <a:t>Introduction</a:t>
            </a:r>
            <a:endParaRPr b="1"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sz="2800" lang="en-GB">
                <a:solidFill>
                  <a:srgbClr val="000000"/>
                </a:solidFill>
              </a:rPr>
              <a:t>wo ways to increase wisdom 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c</a:t>
            </a:r>
            <a:r>
              <a:rPr altLang="en-GB" sz="2800" lang="en-US">
                <a:solidFill>
                  <a:srgbClr val="000000"/>
                </a:solidFill>
              </a:rPr>
              <a:t>c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d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g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k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altLang="en-GB" sz="2800" lang="en-US">
                <a:solidFill>
                  <a:srgbClr val="000000"/>
                </a:solidFill>
              </a:rPr>
              <a:t>u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d</a:t>
            </a:r>
            <a:r>
              <a:rPr altLang="en-GB" sz="2800" lang="en-US">
                <a:solidFill>
                  <a:srgbClr val="000000"/>
                </a:solidFill>
              </a:rPr>
              <a:t>ock</a:t>
            </a:r>
            <a:r>
              <a:rPr altLang="en-GB" sz="2800" lang="en-US">
                <a:solidFill>
                  <a:srgbClr val="000000"/>
                </a:solidFill>
              </a:rPr>
              <a:t>: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Through mistakes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nd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sz="2800" lang="en-GB">
                <a:solidFill>
                  <a:srgbClr val="000000"/>
                </a:solidFill>
              </a:rPr>
              <a:t>hrough mentors</a:t>
            </a:r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>
            <a:off x="292462" y="439419"/>
            <a:ext cx="8439334" cy="3444240"/>
          </a:xfrm>
          <a:prstGeom prst="rect"/>
        </p:spPr>
        <p:txBody>
          <a:bodyPr rtlCol="0" wrap="square">
            <a:spAutoFit/>
          </a:bodyPr>
          <a:p>
            <a:r>
              <a:rPr b="1" sz="2800" lang="en-GB">
                <a:solidFill>
                  <a:srgbClr val="000000"/>
                </a:solidFill>
              </a:rPr>
              <a:t>What is Mentorship?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sz="2800" lang="en-GB">
                <a:solidFill>
                  <a:srgbClr val="000000"/>
                </a:solidFill>
              </a:rPr>
              <a:t>entorship is a relationship between two people where the individual with more experience, knowledge, and connections is able to pass along what they have learned to a more junior individual within a certain field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(</a:t>
            </a:r>
            <a:r>
              <a:rPr altLang="en-GB" sz="2800" lang="en-US">
                <a:solidFill>
                  <a:srgbClr val="000000"/>
                </a:solidFill>
              </a:rPr>
              <a:t>WES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d</a:t>
            </a:r>
            <a:r>
              <a:rPr altLang="en-GB" sz="2800" lang="en-US">
                <a:solidFill>
                  <a:srgbClr val="000000"/>
                </a:solidFill>
              </a:rPr>
              <a:t>visor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b</a:t>
            </a:r>
            <a:r>
              <a:rPr altLang="en-GB" sz="2800" lang="en-US">
                <a:solidFill>
                  <a:srgbClr val="000000"/>
                </a:solidFill>
              </a:rPr>
              <a:t>log</a:t>
            </a:r>
            <a:r>
              <a:rPr altLang="en-GB" sz="2800" lang="en-US">
                <a:solidFill>
                  <a:srgbClr val="000000"/>
                </a:solidFill>
              </a:rPr>
              <a:t>)</a:t>
            </a:r>
            <a:r>
              <a:rPr altLang="en-GB" sz="2800" lang="en-US">
                <a:solidFill>
                  <a:srgbClr val="000000"/>
                </a:solidFill>
              </a:rPr>
              <a:t>.</a:t>
            </a: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 txBox="1"/>
          <p:nvPr/>
        </p:nvSpPr>
        <p:spPr>
          <a:xfrm>
            <a:off x="672186" y="60960"/>
            <a:ext cx="7559071" cy="4282440"/>
          </a:xfrm>
          <a:prstGeom prst="rect"/>
        </p:spPr>
        <p:txBody>
          <a:bodyPr rtlCol="0" wrap="square">
            <a:spAutoFit/>
          </a:bodyPr>
          <a:p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b="1" sz="2800" lang="en-GB">
                <a:solidFill>
                  <a:srgbClr val="000000"/>
                </a:solidFill>
              </a:rPr>
              <a:t>W</a:t>
            </a:r>
            <a:r>
              <a:rPr b="1" sz="2800" lang="en-GB">
                <a:solidFill>
                  <a:srgbClr val="000000"/>
                </a:solidFill>
              </a:rPr>
              <a:t>hat is Mentorship in Nursing?
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Mentorship in Nursing is a relationship between an experienced practitioner and a "novice" nurse as a trusted counselor, guide, role model, teacher, and friend, providing opportunities for personal and career development, growth, and support to the less experienced individual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(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)</a:t>
            </a:r>
            <a:r>
              <a:rPr altLang="en-GB" sz="2800" lang="en-US">
                <a:solidFill>
                  <a:srgbClr val="000000"/>
                </a:solidFill>
              </a:rPr>
              <a:t>.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507308" y="2271271"/>
            <a:ext cx="8397781" cy="3025140"/>
          </a:xfrm>
          <a:prstGeom prst="rect"/>
        </p:spPr>
        <p:txBody>
          <a:bodyPr rtlCol="0" wrap="square">
            <a:spAutoFit/>
          </a:bodyPr>
          <a:p>
            <a:r>
              <a:rPr b="1" sz="2800" lang="en-GB">
                <a:solidFill>
                  <a:srgbClr val="000000"/>
                </a:solidFill>
              </a:rPr>
              <a:t>Styles of Mentorship in Nursing</a:t>
            </a:r>
            <a:endParaRPr b="1"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Mentorship in Nursing is in 2 styles:</a:t>
            </a:r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sz="2800" lang="en-GB">
                <a:solidFill>
                  <a:srgbClr val="000000"/>
                </a:solidFill>
              </a:rPr>
              <a:t>formal style of mentorship in Nursing</a:t>
            </a:r>
            <a:endParaRPr sz="2800" lang="en-GB">
              <a:solidFill>
                <a:srgbClr val="000000"/>
              </a:solidFill>
            </a:endParaRPr>
          </a:p>
          <a:p>
            <a:r>
              <a:rPr sz="2800" lang="en-GB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Formal style of mentorship in Nursing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 txBox="1"/>
          <p:nvPr/>
        </p:nvSpPr>
        <p:spPr>
          <a:xfrm>
            <a:off x="423149" y="480059"/>
            <a:ext cx="8199896" cy="4282440"/>
          </a:xfrm>
          <a:prstGeom prst="rect"/>
        </p:spPr>
        <p:txBody>
          <a:bodyPr rtlCol="0" wrap="square">
            <a:spAutoFit/>
          </a:bodyPr>
          <a:p>
            <a:r>
              <a:rPr b="1" sz="2800" lang="en-GB">
                <a:solidFill>
                  <a:srgbClr val="000000"/>
                </a:solidFill>
              </a:rPr>
              <a:t>Responsibilities of a Mentor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Organizing and co-ordinating learning activities </a:t>
            </a:r>
            <a:r>
              <a:rPr sz="2800" lang="en-GB">
                <a:solidFill>
                  <a:srgbClr val="000000"/>
                </a:solidFill>
              </a:rPr>
              <a:t>in practice to improve the skills of the mentee.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Supervising younger nurses in learning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sz="2800" lang="en-GB">
                <a:solidFill>
                  <a:srgbClr val="000000"/>
                </a:solidFill>
              </a:rPr>
              <a:t>situations and providing them with constructive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sz="2800" lang="en-GB">
                <a:solidFill>
                  <a:srgbClr val="000000"/>
                </a:solidFill>
              </a:rPr>
              <a:t>feedback on their achievements.</a:t>
            </a:r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 txBox="1"/>
          <p:nvPr/>
        </p:nvSpPr>
        <p:spPr>
          <a:xfrm>
            <a:off x="564169" y="850810"/>
            <a:ext cx="7860990" cy="4701540"/>
          </a:xfrm>
          <a:prstGeom prst="rect"/>
        </p:spPr>
        <p:txBody>
          <a:bodyPr rtlCol="0" wrap="square">
            <a:spAutoFit/>
          </a:bodyPr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Setting and monitoring achievement of realistic learning objectives.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Assessing total performance – including skills, attitudes and behaviors.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Liaising with others to provide feedback, identify any concerns about the mentee’s performance and agree on action as appropriate</a:t>
            </a:r>
            <a:r>
              <a:rPr altLang="en-GB" sz="2800" lang="en-US">
                <a:solidFill>
                  <a:srgbClr val="000000"/>
                </a:solidFill>
              </a:rPr>
              <a:t>.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 txBox="1"/>
          <p:nvPr/>
        </p:nvSpPr>
        <p:spPr>
          <a:xfrm>
            <a:off x="475460" y="659130"/>
            <a:ext cx="8284055" cy="4701540"/>
          </a:xfrm>
          <a:prstGeom prst="rect"/>
        </p:spPr>
        <p:txBody>
          <a:bodyPr rtlCol="0" wrap="square">
            <a:spAutoFit/>
          </a:bodyPr>
          <a:p>
            <a:endParaRPr sz="2800" lang="en-GB">
              <a:solidFill>
                <a:srgbClr val="000000"/>
              </a:solidFill>
            </a:endParaRPr>
          </a:p>
          <a:p>
            <a:r>
              <a:rPr b="1" sz="2800" lang="en-GB">
                <a:solidFill>
                  <a:srgbClr val="000000"/>
                </a:solidFill>
              </a:rPr>
              <a:t>Responsibilities of a Protégé
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Initiate and communicate expectations regarding the mentoring relationship.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Collaborate with the mentor to identify competency, strengths and weakness.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Participate as an active listener when receiving feedbacks.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 txBox="1"/>
          <p:nvPr/>
        </p:nvSpPr>
        <p:spPr>
          <a:xfrm>
            <a:off x="527777" y="591309"/>
            <a:ext cx="8065698" cy="4282439"/>
          </a:xfrm>
          <a:prstGeom prst="rect"/>
        </p:spPr>
        <p:txBody>
          <a:bodyPr rtlCol="0" wrap="square">
            <a:spAutoFit/>
          </a:bodyPr>
          <a:p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Keeps supervisor abreast of participation and progress in the mentoring program.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Participate in orientation, training events, and additional mentoring activities. I've mentioned this earlier.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Maintain confidentiality within the mentoring relationship.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 txBox="1"/>
          <p:nvPr/>
        </p:nvSpPr>
        <p:spPr>
          <a:xfrm>
            <a:off x="338990" y="666165"/>
            <a:ext cx="8027031" cy="4282440"/>
          </a:xfrm>
          <a:prstGeom prst="rect"/>
        </p:spPr>
        <p:txBody>
          <a:bodyPr rtlCol="0" wrap="square">
            <a:spAutoFit/>
          </a:bodyPr>
          <a:p>
            <a:r>
              <a:rPr b="1" sz="2800" lang="en-GB">
                <a:solidFill>
                  <a:srgbClr val="000000"/>
                </a:solidFill>
              </a:rPr>
              <a:t>Qualities of a </a:t>
            </a:r>
            <a:r>
              <a:rPr altLang="en-GB" b="1" sz="2800" lang="en-US">
                <a:solidFill>
                  <a:srgbClr val="000000"/>
                </a:solidFill>
              </a:rPr>
              <a:t>G</a:t>
            </a:r>
            <a:r>
              <a:rPr b="1" sz="2800" lang="en-GB">
                <a:solidFill>
                  <a:srgbClr val="000000"/>
                </a:solidFill>
              </a:rPr>
              <a:t>ood Nurse Mentor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b="0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b="0" sz="2800" lang="en-GB">
                <a:solidFill>
                  <a:srgbClr val="000000"/>
                </a:solidFill>
              </a:rPr>
              <a:t>Willingness to teach, share skills, knowledge and expertise.</a:t>
            </a:r>
            <a:endParaRPr b="0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b="0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b="0" sz="2800" lang="en-GB">
                <a:solidFill>
                  <a:srgbClr val="000000"/>
                </a:solidFill>
              </a:rPr>
              <a:t>Demonstrate a positive attitude and acts as a good role model.</a:t>
            </a:r>
            <a:endParaRPr b="0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b="0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b="0" sz="2800" lang="en-US">
                <a:solidFill>
                  <a:srgbClr val="000000"/>
                </a:solidFill>
              </a:rPr>
              <a:t>E</a:t>
            </a:r>
            <a:r>
              <a:rPr b="0" sz="2800" lang="en-GB">
                <a:solidFill>
                  <a:srgbClr val="000000"/>
                </a:solidFill>
              </a:rPr>
              <a:t>xhibits enthusiasm on the field</a:t>
            </a:r>
            <a:endParaRPr b="0" sz="2800" lang="en-GB">
              <a:solidFill>
                <a:srgbClr val="000000"/>
              </a:solidFill>
            </a:endParaRPr>
          </a:p>
          <a:p>
            <a:r>
              <a:rPr b="0" sz="2800" lang="en-GB">
                <a:solidFill>
                  <a:srgbClr val="000000"/>
                </a:solidFill>
              </a:rPr>
              <a:t> </a:t>
            </a:r>
            <a:endParaRPr b="0"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 txBox="1"/>
          <p:nvPr/>
        </p:nvSpPr>
        <p:spPr>
          <a:xfrm>
            <a:off x="500482" y="770964"/>
            <a:ext cx="8022482" cy="4701540"/>
          </a:xfrm>
          <a:prstGeom prst="rect"/>
        </p:spPr>
        <p:txBody>
          <a:bodyPr rtlCol="0" wrap="square">
            <a:spAutoFit/>
          </a:bodyPr>
          <a:p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Values ongoing learning and growth in the field.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Sets and meets ongoing personal and professional goals.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Values the opinions and initiatives of others.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Motivates others by setting good example.</a:t>
            </a: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 txBox="1"/>
          <p:nvPr/>
        </p:nvSpPr>
        <p:spPr>
          <a:xfrm>
            <a:off x="434519" y="416647"/>
            <a:ext cx="8551003" cy="5958840"/>
          </a:xfrm>
          <a:prstGeom prst="rect"/>
        </p:spPr>
        <p:txBody>
          <a:bodyPr rtlCol="0" wrap="square">
            <a:spAutoFit/>
          </a:bodyPr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b="1" sz="2800" lang="en-GB">
                <a:solidFill>
                  <a:srgbClr val="000000"/>
                </a:solidFill>
              </a:rPr>
              <a:t>Qualities of a </a:t>
            </a:r>
            <a:r>
              <a:rPr altLang="en-GB" b="1" sz="2800" lang="en-US">
                <a:solidFill>
                  <a:srgbClr val="000000"/>
                </a:solidFill>
              </a:rPr>
              <a:t>G</a:t>
            </a:r>
            <a:r>
              <a:rPr b="1" sz="2800" lang="en-GB">
                <a:solidFill>
                  <a:srgbClr val="000000"/>
                </a:solidFill>
              </a:rPr>
              <a:t>ood</a:t>
            </a:r>
            <a:r>
              <a:rPr altLang="en-GB" b="1" sz="2800" lang="en-US">
                <a:solidFill>
                  <a:srgbClr val="000000"/>
                </a:solidFill>
              </a:rPr>
              <a:t> </a:t>
            </a:r>
            <a:r>
              <a:rPr altLang="en-GB" b="1" sz="2800" lang="en-US">
                <a:solidFill>
                  <a:srgbClr val="000000"/>
                </a:solidFill>
              </a:rPr>
              <a:t>Nurse</a:t>
            </a:r>
            <a:r>
              <a:rPr altLang="en-GB" b="1" sz="2800" lang="en-US">
                <a:solidFill>
                  <a:srgbClr val="000000"/>
                </a:solidFill>
              </a:rPr>
              <a:t> </a:t>
            </a:r>
            <a:r>
              <a:rPr b="1" sz="2800" lang="en-GB">
                <a:solidFill>
                  <a:srgbClr val="000000"/>
                </a:solidFill>
              </a:rPr>
              <a:t>Protégé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P</a:t>
            </a:r>
            <a:r>
              <a:rPr sz="2800" lang="en-GB">
                <a:solidFill>
                  <a:srgbClr val="000000"/>
                </a:solidFill>
              </a:rPr>
              <a:t>assion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Positive attitude towards learning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Respect for the men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sz="2800" lang="en-GB">
                <a:solidFill>
                  <a:srgbClr val="000000"/>
                </a:solidFill>
              </a:rPr>
              <a:t>
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Willingness to learn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Clear communication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Humility and enthusiasm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 txBox="1"/>
          <p:nvPr/>
        </p:nvSpPr>
        <p:spPr>
          <a:xfrm>
            <a:off x="475461" y="396683"/>
            <a:ext cx="8324939" cy="5539740"/>
          </a:xfrm>
          <a:prstGeom prst="rect"/>
        </p:spPr>
        <p:txBody>
          <a:bodyPr rtlCol="0" wrap="square">
            <a:spAutoFit/>
          </a:bodyPr>
          <a:p>
            <a:endParaRPr b="1" sz="2800" lang="en-GB">
              <a:solidFill>
                <a:srgbClr val="000000"/>
              </a:solidFill>
            </a:endParaRPr>
          </a:p>
          <a:p>
            <a:r>
              <a:rPr altLang="en-GB" b="1" sz="2800" lang="en-US">
                <a:solidFill>
                  <a:srgbClr val="000000"/>
                </a:solidFill>
              </a:rPr>
              <a:t>I</a:t>
            </a:r>
            <a:r>
              <a:rPr b="1" sz="2800" lang="en-GB">
                <a:solidFill>
                  <a:srgbClr val="000000"/>
                </a:solidFill>
              </a:rPr>
              <a:t>mportance of </a:t>
            </a:r>
            <a:r>
              <a:rPr altLang="en-GB" b="1" sz="2800" lang="en-US">
                <a:solidFill>
                  <a:srgbClr val="000000"/>
                </a:solidFill>
              </a:rPr>
              <a:t>M</a:t>
            </a:r>
            <a:r>
              <a:rPr b="1" sz="2800" lang="en-GB">
                <a:solidFill>
                  <a:srgbClr val="000000"/>
                </a:solidFill>
              </a:rPr>
              <a:t>entorship in Nursing</a:t>
            </a:r>
            <a:endParaRPr b="1"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It guides nurses in their professional, personal and interpersonal growth.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It orients new nurses in the health care world.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sz="2800" lang="en-GB">
                <a:solidFill>
                  <a:srgbClr val="000000"/>
                </a:solidFill>
              </a:rPr>
              <a:t>mproves their self confidence.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H</a:t>
            </a:r>
            <a:r>
              <a:rPr sz="2800" lang="en-GB">
                <a:solidFill>
                  <a:srgbClr val="000000"/>
                </a:solidFill>
              </a:rPr>
              <a:t>elps them to understand moral and ethical issues with abilities to handle them.</a:t>
            </a:r>
            <a:endParaRPr sz="2800" lang="en-GB">
              <a:solidFill>
                <a:srgbClr val="000000"/>
              </a:solidFill>
            </a:endParaRPr>
          </a:p>
          <a:p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 txBox="1"/>
          <p:nvPr/>
        </p:nvSpPr>
        <p:spPr>
          <a:xfrm>
            <a:off x="354913" y="805897"/>
            <a:ext cx="8434174" cy="4130040"/>
          </a:xfrm>
          <a:prstGeom prst="rect"/>
        </p:spPr>
        <p:txBody>
          <a:bodyPr rtlCol="0" wrap="square">
            <a:spAutoFit/>
          </a:bodyPr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Develops real world skills not covered in nursing schools.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n-GB">
                <a:solidFill>
                  <a:srgbClr val="000000"/>
                </a:solidFill>
              </a:rPr>
              <a:t>Mentorship improves the quality of patient care and outcome.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sz="2800" lang="en-GB">
                <a:solidFill>
                  <a:srgbClr val="000000"/>
                </a:solidFill>
              </a:rPr>
              <a:t>entorship maintains competency, encourages professional expertise and promote leadership in nursing.</a:t>
            </a:r>
            <a:endParaRPr sz="2800" lang="en-GB">
              <a:solidFill>
                <a:srgbClr val="000000"/>
              </a:solidFill>
            </a:endParaRPr>
          </a:p>
          <a:p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 txBox="1"/>
          <p:nvPr/>
        </p:nvSpPr>
        <p:spPr>
          <a:xfrm>
            <a:off x="489395" y="805897"/>
            <a:ext cx="8409930" cy="3025140"/>
          </a:xfrm>
          <a:prstGeom prst="rect"/>
        </p:spPr>
        <p:txBody>
          <a:bodyPr rtlCol="0" wrap="square">
            <a:spAutoFit/>
          </a:bodyPr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sz="2800" lang="en-GB">
                <a:solidFill>
                  <a:srgbClr val="000000"/>
                </a:solidFill>
              </a:rPr>
              <a:t> mentoring relationship improves communication skills.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sz="2800" lang="en-GB">
                <a:solidFill>
                  <a:srgbClr val="000000"/>
                </a:solidFill>
              </a:rPr>
              <a:t>t also makes room for easy transference from theoretical knowledge to practical knowledge. 
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"/>
          <p:cNvSpPr txBox="1"/>
          <p:nvPr/>
        </p:nvSpPr>
        <p:spPr>
          <a:xfrm>
            <a:off x="484561" y="256951"/>
            <a:ext cx="8447822" cy="5958840"/>
          </a:xfrm>
          <a:prstGeom prst="rect"/>
        </p:spPr>
        <p:txBody>
          <a:bodyPr rtlCol="0" wrap="square">
            <a:spAutoFit/>
          </a:bodyPr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n-GB" b="1" sz="2800" lang="en-US">
                <a:solidFill>
                  <a:srgbClr val="000000"/>
                </a:solidFill>
              </a:rPr>
              <a:t>L</a:t>
            </a:r>
            <a:r>
              <a:rPr altLang="en-GB" b="1" sz="2800" lang="en-US">
                <a:solidFill>
                  <a:srgbClr val="000000"/>
                </a:solidFill>
              </a:rPr>
              <a:t>i</a:t>
            </a:r>
            <a:r>
              <a:rPr altLang="en-GB" b="1" sz="2800" lang="en-US">
                <a:solidFill>
                  <a:srgbClr val="000000"/>
                </a:solidFill>
              </a:rPr>
              <a:t>m</a:t>
            </a:r>
            <a:r>
              <a:rPr altLang="en-GB" b="1" sz="2800" lang="en-US">
                <a:solidFill>
                  <a:srgbClr val="000000"/>
                </a:solidFill>
              </a:rPr>
              <a:t>i</a:t>
            </a:r>
            <a:r>
              <a:rPr altLang="en-GB" b="1" sz="2800" lang="en-US">
                <a:solidFill>
                  <a:srgbClr val="000000"/>
                </a:solidFill>
              </a:rPr>
              <a:t>t</a:t>
            </a:r>
            <a:r>
              <a:rPr altLang="en-GB" b="1" sz="2800" lang="en-US">
                <a:solidFill>
                  <a:srgbClr val="000000"/>
                </a:solidFill>
              </a:rPr>
              <a:t>ations</a:t>
            </a:r>
            <a:r>
              <a:rPr altLang="en-GB" b="1" sz="2800" lang="en-US">
                <a:solidFill>
                  <a:srgbClr val="000000"/>
                </a:solidFill>
              </a:rPr>
              <a:t> </a:t>
            </a:r>
            <a:r>
              <a:rPr altLang="en-GB" b="1" sz="2800" lang="en-US">
                <a:solidFill>
                  <a:srgbClr val="000000"/>
                </a:solidFill>
              </a:rPr>
              <a:t>o</a:t>
            </a:r>
            <a:r>
              <a:rPr altLang="en-GB" b="1" sz="2800" lang="en-US">
                <a:solidFill>
                  <a:srgbClr val="000000"/>
                </a:solidFill>
              </a:rPr>
              <a:t>f</a:t>
            </a:r>
            <a:r>
              <a:rPr altLang="en-GB" b="1" sz="2800" lang="en-US">
                <a:solidFill>
                  <a:srgbClr val="000000"/>
                </a:solidFill>
              </a:rPr>
              <a:t> </a:t>
            </a:r>
            <a:r>
              <a:rPr altLang="en-GB" b="1" sz="2800" lang="en-US">
                <a:solidFill>
                  <a:srgbClr val="000000"/>
                </a:solidFill>
              </a:rPr>
              <a:t>Mentorship</a:t>
            </a:r>
            <a:r>
              <a:rPr altLang="en-GB" b="1" sz="2800" lang="en-US">
                <a:solidFill>
                  <a:srgbClr val="000000"/>
                </a:solidFill>
              </a:rPr>
              <a:t> </a:t>
            </a:r>
            <a:r>
              <a:rPr altLang="en-GB" b="1" sz="2800" lang="en-US">
                <a:solidFill>
                  <a:srgbClr val="000000"/>
                </a:solidFill>
              </a:rPr>
              <a:t>in</a:t>
            </a:r>
            <a:r>
              <a:rPr altLang="en-GB" b="1" sz="2800" lang="en-US">
                <a:solidFill>
                  <a:srgbClr val="000000"/>
                </a:solidFill>
              </a:rPr>
              <a:t> </a:t>
            </a:r>
            <a:r>
              <a:rPr altLang="en-GB" b="1" sz="2800" lang="en-US">
                <a:solidFill>
                  <a:srgbClr val="000000"/>
                </a:solidFill>
              </a:rPr>
              <a:t>Nursing</a:t>
            </a: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b="0" sz="2800" lang="en-US">
                <a:solidFill>
                  <a:srgbClr val="000000"/>
                </a:solidFill>
              </a:rPr>
              <a:t>M</a:t>
            </a:r>
            <a:r>
              <a:rPr altLang="en-GB" b="0" sz="2800" lang="en-US">
                <a:solidFill>
                  <a:srgbClr val="000000"/>
                </a:solidFill>
              </a:rPr>
              <a:t>e</a:t>
            </a:r>
            <a:r>
              <a:rPr altLang="en-GB" b="0" sz="2800" lang="en-US">
                <a:solidFill>
                  <a:srgbClr val="000000"/>
                </a:solidFill>
              </a:rPr>
              <a:t>n</a:t>
            </a:r>
            <a:r>
              <a:rPr altLang="en-GB" b="0" sz="2800" lang="en-US">
                <a:solidFill>
                  <a:srgbClr val="000000"/>
                </a:solidFill>
              </a:rPr>
              <a:t>torship</a:t>
            </a:r>
            <a:r>
              <a:rPr altLang="en-GB" b="0" sz="2800" lang="en-US">
                <a:solidFill>
                  <a:srgbClr val="000000"/>
                </a:solidFill>
              </a:rPr>
              <a:t> </a:t>
            </a:r>
            <a:r>
              <a:rPr altLang="en-GB" b="0" sz="2800" lang="en-US">
                <a:solidFill>
                  <a:srgbClr val="000000"/>
                </a:solidFill>
              </a:rPr>
              <a:t>n</a:t>
            </a:r>
            <a:r>
              <a:rPr altLang="en-GB" b="0" sz="2800" lang="en-US">
                <a:solidFill>
                  <a:srgbClr val="000000"/>
                </a:solidFill>
              </a:rPr>
              <a:t>ot</a:t>
            </a:r>
            <a:r>
              <a:rPr altLang="en-GB" b="0" sz="2800" lang="en-US">
                <a:solidFill>
                  <a:srgbClr val="000000"/>
                </a:solidFill>
              </a:rPr>
              <a:t> </a:t>
            </a:r>
            <a:r>
              <a:rPr altLang="en-GB" b="0" sz="2800" lang="en-US">
                <a:solidFill>
                  <a:srgbClr val="000000"/>
                </a:solidFill>
              </a:rPr>
              <a:t>b</a:t>
            </a:r>
            <a:r>
              <a:rPr altLang="en-GB" b="0" sz="2800" lang="en-US">
                <a:solidFill>
                  <a:srgbClr val="000000"/>
                </a:solidFill>
              </a:rPr>
              <a:t>e</a:t>
            </a:r>
            <a:r>
              <a:rPr altLang="en-GB" b="0" sz="2800" lang="en-US">
                <a:solidFill>
                  <a:srgbClr val="000000"/>
                </a:solidFill>
              </a:rPr>
              <a:t>i</a:t>
            </a:r>
            <a:r>
              <a:rPr altLang="en-GB" b="0" sz="2800" lang="en-US">
                <a:solidFill>
                  <a:srgbClr val="000000"/>
                </a:solidFill>
              </a:rPr>
              <a:t>n</a:t>
            </a:r>
            <a:r>
              <a:rPr altLang="en-GB" b="0" sz="2800" lang="en-US">
                <a:solidFill>
                  <a:srgbClr val="000000"/>
                </a:solidFill>
              </a:rPr>
              <a:t>g</a:t>
            </a:r>
            <a:r>
              <a:rPr altLang="en-GB" b="0" sz="2800" lang="en-US">
                <a:solidFill>
                  <a:srgbClr val="000000"/>
                </a:solidFill>
              </a:rPr>
              <a:t> </a:t>
            </a:r>
            <a:r>
              <a:rPr altLang="en-GB" b="0" sz="2800" lang="en-US">
                <a:solidFill>
                  <a:srgbClr val="000000"/>
                </a:solidFill>
              </a:rPr>
              <a:t>w</a:t>
            </a:r>
            <a:r>
              <a:rPr altLang="en-GB" b="0" sz="2800" lang="en-US">
                <a:solidFill>
                  <a:srgbClr val="000000"/>
                </a:solidFill>
              </a:rPr>
              <a:t>e</a:t>
            </a:r>
            <a:r>
              <a:rPr altLang="en-GB" b="0" sz="2800" lang="en-US">
                <a:solidFill>
                  <a:srgbClr val="000000"/>
                </a:solidFill>
              </a:rPr>
              <a:t>ll</a:t>
            </a:r>
            <a:r>
              <a:rPr altLang="en-GB" b="0" sz="2800" lang="en-US">
                <a:solidFill>
                  <a:srgbClr val="000000"/>
                </a:solidFill>
              </a:rPr>
              <a:t> </a:t>
            </a:r>
            <a:r>
              <a:rPr altLang="en-GB" b="0" sz="2800" lang="en-US">
                <a:solidFill>
                  <a:srgbClr val="000000"/>
                </a:solidFill>
              </a:rPr>
              <a:t>d</a:t>
            </a:r>
            <a:r>
              <a:rPr altLang="en-GB" b="0" sz="2800" lang="en-US">
                <a:solidFill>
                  <a:srgbClr val="000000"/>
                </a:solidFill>
              </a:rPr>
              <a:t>e</a:t>
            </a:r>
            <a:r>
              <a:rPr altLang="en-GB" b="0" sz="2800" lang="en-US">
                <a:solidFill>
                  <a:srgbClr val="000000"/>
                </a:solidFill>
              </a:rPr>
              <a:t>f</a:t>
            </a:r>
            <a:r>
              <a:rPr altLang="en-GB" b="0" sz="2800" lang="en-US">
                <a:solidFill>
                  <a:srgbClr val="000000"/>
                </a:solidFill>
              </a:rPr>
              <a:t>ined</a:t>
            </a:r>
            <a:r>
              <a:rPr altLang="en-GB" b="0"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ted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p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of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u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nd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w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k</a:t>
            </a: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oad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c</a:t>
            </a:r>
            <a:r>
              <a:rPr altLang="en-GB" sz="2800" lang="en-US">
                <a:solidFill>
                  <a:srgbClr val="000000"/>
                </a:solidFill>
              </a:rPr>
              <a:t>k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of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r>
              <a:rPr altLang="en-GB" sz="2800" lang="en-US">
                <a:solidFill>
                  <a:srgbClr val="000000"/>
                </a:solidFill>
              </a:rPr>
              <a:t>upport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f</a:t>
            </a:r>
            <a:r>
              <a:rPr altLang="en-GB" sz="2800" lang="en-US">
                <a:solidFill>
                  <a:srgbClr val="000000"/>
                </a:solidFill>
              </a:rPr>
              <a:t>rom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eadership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C</a:t>
            </a:r>
            <a:r>
              <a:rPr altLang="en-GB" sz="2800" lang="en-US">
                <a:solidFill>
                  <a:srgbClr val="000000"/>
                </a:solidFill>
              </a:rPr>
              <a:t>u</a:t>
            </a: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ture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f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competitiveness</a:t>
            </a: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Mentee</a:t>
            </a:r>
            <a:r>
              <a:rPr altLang="en-GB" sz="2800" lang="en-US">
                <a:solidFill>
                  <a:srgbClr val="000000"/>
                </a:solidFill>
              </a:rPr>
              <a:t>'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c</a:t>
            </a:r>
            <a:r>
              <a:rPr altLang="en-GB" sz="2800" lang="en-US">
                <a:solidFill>
                  <a:srgbClr val="000000"/>
                </a:solidFill>
              </a:rPr>
              <a:t>k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of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terest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"/>
          <p:cNvSpPr txBox="1"/>
          <p:nvPr/>
        </p:nvSpPr>
        <p:spPr>
          <a:xfrm>
            <a:off x="454993" y="1494573"/>
            <a:ext cx="8234015" cy="3025140"/>
          </a:xfrm>
          <a:prstGeom prst="rect"/>
        </p:spPr>
        <p:txBody>
          <a:bodyPr rtlCol="0" wrap="square">
            <a:spAutoFit/>
          </a:bodyPr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n-GB" b="1" sz="2800" lang="en-US">
                <a:solidFill>
                  <a:srgbClr val="000000"/>
                </a:solidFill>
              </a:rPr>
              <a:t>C</a:t>
            </a:r>
            <a:r>
              <a:rPr altLang="en-GB" b="1" sz="2800" lang="en-US">
                <a:solidFill>
                  <a:srgbClr val="000000"/>
                </a:solidFill>
              </a:rPr>
              <a:t>o</a:t>
            </a:r>
            <a:r>
              <a:rPr altLang="en-GB" b="1" sz="2800" lang="en-US">
                <a:solidFill>
                  <a:srgbClr val="000000"/>
                </a:solidFill>
              </a:rPr>
              <a:t>n</a:t>
            </a:r>
            <a:r>
              <a:rPr altLang="en-GB" b="1" sz="2800" lang="en-US">
                <a:solidFill>
                  <a:srgbClr val="000000"/>
                </a:solidFill>
              </a:rPr>
              <a:t>clusion</a:t>
            </a: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endParaRPr sz="2800" lang="en-GB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altLang="en-GB" sz="2800" lang="en-US">
                <a:solidFill>
                  <a:srgbClr val="000000"/>
                </a:solidFill>
              </a:rPr>
              <a:t>K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w</a:t>
            </a:r>
            <a:r>
              <a:rPr altLang="en-GB" sz="2800" lang="en-US">
                <a:solidFill>
                  <a:srgbClr val="000000"/>
                </a:solidFill>
              </a:rPr>
              <a:t>l</a:t>
            </a:r>
            <a:r>
              <a:rPr altLang="en-GB" sz="2800" lang="en-US">
                <a:solidFill>
                  <a:srgbClr val="000000"/>
                </a:solidFill>
              </a:rPr>
              <a:t>edge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nd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x</a:t>
            </a:r>
            <a:r>
              <a:rPr altLang="en-GB" sz="2800" lang="en-US">
                <a:solidFill>
                  <a:srgbClr val="000000"/>
                </a:solidFill>
              </a:rPr>
              <a:t>p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ence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g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ined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h</a:t>
            </a:r>
            <a:r>
              <a:rPr altLang="en-GB" sz="2800" lang="en-US">
                <a:solidFill>
                  <a:srgbClr val="000000"/>
                </a:solidFill>
              </a:rPr>
              <a:t>r</a:t>
            </a:r>
            <a:r>
              <a:rPr altLang="en-GB" sz="2800" lang="en-US">
                <a:solidFill>
                  <a:srgbClr val="000000"/>
                </a:solidFill>
              </a:rPr>
              <a:t>ough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m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rship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e</a:t>
            </a:r>
            <a:r>
              <a:rPr altLang="en-GB" sz="2800" lang="en-US">
                <a:solidFill>
                  <a:srgbClr val="000000"/>
                </a:solidFill>
              </a:rPr>
              <a:t>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to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be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p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r>
              <a:rPr altLang="en-GB" sz="2800" lang="en-US">
                <a:solidFill>
                  <a:srgbClr val="000000"/>
                </a:solidFill>
              </a:rPr>
              <a:t>ed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d</a:t>
            </a:r>
            <a:r>
              <a:rPr altLang="en-GB" sz="2800" lang="en-US">
                <a:solidFill>
                  <a:srgbClr val="000000"/>
                </a:solidFill>
              </a:rPr>
              <a:t>own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to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y</a:t>
            </a:r>
            <a:r>
              <a:rPr altLang="en-GB" sz="2800" lang="en-US">
                <a:solidFill>
                  <a:srgbClr val="000000"/>
                </a:solidFill>
              </a:rPr>
              <a:t>o</a:t>
            </a:r>
            <a:r>
              <a:rPr altLang="en-GB" sz="2800" lang="en-US">
                <a:solidFill>
                  <a:srgbClr val="000000"/>
                </a:solidFill>
              </a:rPr>
              <a:t>u</a:t>
            </a:r>
            <a:r>
              <a:rPr altLang="en-GB" sz="2800" lang="en-US">
                <a:solidFill>
                  <a:srgbClr val="000000"/>
                </a:solidFill>
              </a:rPr>
              <a:t>n</a:t>
            </a:r>
            <a:r>
              <a:rPr altLang="en-GB" sz="2800" lang="en-US">
                <a:solidFill>
                  <a:srgbClr val="000000"/>
                </a:solidFill>
              </a:rPr>
              <a:t>ger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nurses</a:t>
            </a:r>
            <a:r>
              <a:rPr altLang="en-GB" sz="2800" lang="en-US">
                <a:solidFill>
                  <a:srgbClr val="000000"/>
                </a:solidFill>
              </a:rPr>
              <a:t>;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t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i</a:t>
            </a:r>
            <a:r>
              <a:rPr altLang="en-GB" sz="2800" lang="en-US">
                <a:solidFill>
                  <a:srgbClr val="000000"/>
                </a:solidFill>
              </a:rPr>
              <a:t>s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k</a:t>
            </a:r>
            <a:r>
              <a:rPr altLang="en-GB" sz="2800" lang="en-US">
                <a:solidFill>
                  <a:srgbClr val="000000"/>
                </a:solidFill>
              </a:rPr>
              <a:t>ey</a:t>
            </a:r>
            <a:r>
              <a:rPr altLang="en-GB" sz="2800" lang="en-US">
                <a:solidFill>
                  <a:srgbClr val="000000"/>
                </a:solidFill>
              </a:rPr>
              <a:t> to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a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satisfying</a:t>
            </a:r>
            <a:r>
              <a:rPr altLang="en-GB" sz="2800" lang="en-US">
                <a:solidFill>
                  <a:srgbClr val="000000"/>
                </a:solidFill>
              </a:rPr>
              <a:t> </a:t>
            </a:r>
            <a:r>
              <a:rPr altLang="en-GB" sz="2800" lang="en-US">
                <a:solidFill>
                  <a:srgbClr val="000000"/>
                </a:solidFill>
              </a:rPr>
              <a:t>career</a:t>
            </a:r>
            <a:r>
              <a:rPr altLang="en-GB" sz="2800" lang="en-US">
                <a:solidFill>
                  <a:srgbClr val="000000"/>
                </a:solidFill>
              </a:rPr>
              <a:t>.</a:t>
            </a:r>
            <a:endParaRPr sz="2800" lang="en-GB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n-GB" sz="2800" lang="en-US">
                <a:solidFill>
                  <a:srgbClr val="000000"/>
                </a:solidFill>
              </a:rPr>
              <a:t> 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511">
            <a:off x="356795" y="734915"/>
            <a:ext cx="8428008" cy="577173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SM-A305F</dc:creator>
  <dcterms:created xsi:type="dcterms:W3CDTF">2015-05-12T03:30:45Z</dcterms:created>
  <dcterms:modified xsi:type="dcterms:W3CDTF">2020-12-04T11:15:45Z</dcterms:modified>
</cp:coreProperties>
</file>