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7" r:id="rId2"/>
    <p:sldId id="270" r:id="rId3"/>
    <p:sldId id="303" r:id="rId4"/>
    <p:sldId id="295" r:id="rId5"/>
    <p:sldId id="291" r:id="rId6"/>
    <p:sldId id="332" r:id="rId7"/>
    <p:sldId id="337" r:id="rId8"/>
    <p:sldId id="275" r:id="rId9"/>
    <p:sldId id="344" r:id="rId10"/>
    <p:sldId id="282" r:id="rId11"/>
    <p:sldId id="296" r:id="rId12"/>
    <p:sldId id="292" r:id="rId13"/>
    <p:sldId id="304" r:id="rId14"/>
    <p:sldId id="288" r:id="rId15"/>
    <p:sldId id="274" r:id="rId16"/>
    <p:sldId id="345" r:id="rId17"/>
    <p:sldId id="346" r:id="rId18"/>
    <p:sldId id="258" r:id="rId19"/>
    <p:sldId id="279" r:id="rId20"/>
    <p:sldId id="302" r:id="rId21"/>
    <p:sldId id="268" r:id="rId22"/>
    <p:sldId id="285" r:id="rId23"/>
    <p:sldId id="273" r:id="rId24"/>
    <p:sldId id="297"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2" autoAdjust="0"/>
    <p:restoredTop sz="95342" autoAdjust="0"/>
  </p:normalViewPr>
  <p:slideViewPr>
    <p:cSldViewPr snapToGrid="0">
      <p:cViewPr varScale="1">
        <p:scale>
          <a:sx n="92" d="100"/>
          <a:sy n="92" d="100"/>
        </p:scale>
        <p:origin x="54" y="231"/>
      </p:cViewPr>
      <p:guideLst/>
    </p:cSldViewPr>
  </p:slideViewPr>
  <p:outlineViewPr>
    <p:cViewPr>
      <p:scale>
        <a:sx n="33" d="100"/>
        <a:sy n="33" d="100"/>
      </p:scale>
      <p:origin x="0" y="-11778"/>
    </p:cViewPr>
  </p:outlineViewPr>
  <p:notesTextViewPr>
    <p:cViewPr>
      <p:scale>
        <a:sx n="1" d="1"/>
        <a:sy n="1" d="1"/>
      </p:scale>
      <p:origin x="0" y="0"/>
    </p:cViewPr>
  </p:notesTextViewPr>
  <p:notesViewPr>
    <p:cSldViewPr snapToGrid="0">
      <p:cViewPr varScale="1">
        <p:scale>
          <a:sx n="79" d="100"/>
          <a:sy n="79" d="100"/>
        </p:scale>
        <p:origin x="2355"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E0550-6A6C-413B-89BE-4F6B178616D2}"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9D74A8C6-FD9C-436F-A7C3-5D9C7F7184A0}">
      <dgm:prSet/>
      <dgm:spPr/>
      <dgm:t>
        <a:bodyPr/>
        <a:lstStyle/>
        <a:p>
          <a:r>
            <a:rPr lang="en-GB"/>
            <a:t>Aspects of stroke management</a:t>
          </a:r>
          <a:endParaRPr lang="en-US"/>
        </a:p>
      </dgm:t>
    </dgm:pt>
    <dgm:pt modelId="{8D389A6E-3333-4788-AD66-5D1E767B9CC5}" type="parTrans" cxnId="{D726B525-0B25-478C-B260-7E6E17ED646E}">
      <dgm:prSet/>
      <dgm:spPr/>
      <dgm:t>
        <a:bodyPr/>
        <a:lstStyle/>
        <a:p>
          <a:endParaRPr lang="en-US"/>
        </a:p>
      </dgm:t>
    </dgm:pt>
    <dgm:pt modelId="{B942DCE3-A67B-4862-92A0-3C87CF63F7C8}" type="sibTrans" cxnId="{D726B525-0B25-478C-B260-7E6E17ED646E}">
      <dgm:prSet/>
      <dgm:spPr/>
      <dgm:t>
        <a:bodyPr/>
        <a:lstStyle/>
        <a:p>
          <a:endParaRPr lang="en-US"/>
        </a:p>
      </dgm:t>
    </dgm:pt>
    <dgm:pt modelId="{03FBD3D9-32BB-4685-8FFD-8110F197CE22}">
      <dgm:prSet custT="1"/>
      <dgm:spPr/>
      <dgm:t>
        <a:bodyPr/>
        <a:lstStyle/>
        <a:p>
          <a:r>
            <a:rPr lang="en-GB" sz="1400" dirty="0"/>
            <a:t>Health monitoring</a:t>
          </a:r>
          <a:endParaRPr lang="en-US" sz="1400" dirty="0"/>
        </a:p>
      </dgm:t>
    </dgm:pt>
    <dgm:pt modelId="{8216E8AA-D1CD-4DC3-94F9-1F8E62C99272}" type="parTrans" cxnId="{82739DFB-31A7-460A-BFB8-65EB84C08CDA}">
      <dgm:prSet/>
      <dgm:spPr/>
      <dgm:t>
        <a:bodyPr/>
        <a:lstStyle/>
        <a:p>
          <a:endParaRPr lang="en-US"/>
        </a:p>
      </dgm:t>
    </dgm:pt>
    <dgm:pt modelId="{B7018A14-C8C9-4567-AA86-BB73AAE7A159}" type="sibTrans" cxnId="{82739DFB-31A7-460A-BFB8-65EB84C08CDA}">
      <dgm:prSet/>
      <dgm:spPr/>
      <dgm:t>
        <a:bodyPr/>
        <a:lstStyle/>
        <a:p>
          <a:endParaRPr lang="en-US"/>
        </a:p>
      </dgm:t>
    </dgm:pt>
    <dgm:pt modelId="{7B79D13D-840B-4D6F-B86F-48BFB53B6DD3}">
      <dgm:prSet custT="1"/>
      <dgm:spPr/>
      <dgm:t>
        <a:bodyPr/>
        <a:lstStyle/>
        <a:p>
          <a:r>
            <a:rPr lang="en-GB" sz="1400" dirty="0"/>
            <a:t>Healthcare delivery</a:t>
          </a:r>
          <a:endParaRPr lang="en-US" sz="1400" dirty="0"/>
        </a:p>
      </dgm:t>
    </dgm:pt>
    <dgm:pt modelId="{1108DEFF-1072-45A7-9DBC-735CA794D71F}" type="parTrans" cxnId="{068C3234-F74E-4EA2-8E76-68255CA37A42}">
      <dgm:prSet/>
      <dgm:spPr/>
      <dgm:t>
        <a:bodyPr/>
        <a:lstStyle/>
        <a:p>
          <a:endParaRPr lang="en-US"/>
        </a:p>
      </dgm:t>
    </dgm:pt>
    <dgm:pt modelId="{3784DF72-B2F4-46BC-AEA1-A0E3074B3FB6}" type="sibTrans" cxnId="{068C3234-F74E-4EA2-8E76-68255CA37A42}">
      <dgm:prSet/>
      <dgm:spPr/>
      <dgm:t>
        <a:bodyPr/>
        <a:lstStyle/>
        <a:p>
          <a:endParaRPr lang="en-US"/>
        </a:p>
      </dgm:t>
    </dgm:pt>
    <dgm:pt modelId="{63870169-C38F-44CD-8BB5-B3A9F7321CD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300" dirty="0"/>
            <a:t>AI – interpretation support </a:t>
          </a:r>
        </a:p>
      </dgm:t>
    </dgm:pt>
    <dgm:pt modelId="{2A5B0A1D-E2C9-4413-BEDB-F25F6FFB0C9C}" type="parTrans" cxnId="{393FCDEA-C7CA-4DE0-967C-E5539B9DEAF0}">
      <dgm:prSet/>
      <dgm:spPr/>
      <dgm:t>
        <a:bodyPr/>
        <a:lstStyle/>
        <a:p>
          <a:endParaRPr lang="en-US"/>
        </a:p>
      </dgm:t>
    </dgm:pt>
    <dgm:pt modelId="{1884D93E-6CA3-427F-B563-077E9167CE44}" type="sibTrans" cxnId="{393FCDEA-C7CA-4DE0-967C-E5539B9DEAF0}">
      <dgm:prSet/>
      <dgm:spPr/>
      <dgm:t>
        <a:bodyPr/>
        <a:lstStyle/>
        <a:p>
          <a:endParaRPr lang="en-US"/>
        </a:p>
      </dgm:t>
    </dgm:pt>
    <dgm:pt modelId="{A5329121-0092-4D03-A6F0-AF882A9361A0}">
      <dgm:prSet custT="1"/>
      <dgm:spPr/>
      <dgm:t>
        <a:bodyPr/>
        <a:lstStyle/>
        <a:p>
          <a:r>
            <a:rPr lang="en-GB" sz="1300" dirty="0"/>
            <a:t>Rehabilitation aids and </a:t>
          </a:r>
        </a:p>
        <a:p>
          <a:r>
            <a:rPr lang="en-GB" sz="1300" dirty="0"/>
            <a:t>adaptions</a:t>
          </a:r>
          <a:endParaRPr lang="en-US" sz="1300" dirty="0"/>
        </a:p>
      </dgm:t>
    </dgm:pt>
    <dgm:pt modelId="{6B396CFC-D3A1-4245-9F20-9BD58DE7345A}" type="parTrans" cxnId="{2C25CE8D-AC44-4968-92F4-71C8CD81101B}">
      <dgm:prSet/>
      <dgm:spPr/>
      <dgm:t>
        <a:bodyPr/>
        <a:lstStyle/>
        <a:p>
          <a:endParaRPr lang="en-US"/>
        </a:p>
      </dgm:t>
    </dgm:pt>
    <dgm:pt modelId="{F68309A9-CE55-4068-814E-BABE4249BEE7}" type="sibTrans" cxnId="{2C25CE8D-AC44-4968-92F4-71C8CD81101B}">
      <dgm:prSet/>
      <dgm:spPr/>
      <dgm:t>
        <a:bodyPr/>
        <a:lstStyle/>
        <a:p>
          <a:endParaRPr lang="en-US"/>
        </a:p>
      </dgm:t>
    </dgm:pt>
    <dgm:pt modelId="{9B2D2E2E-7C73-4970-8C6D-34FD5D87149A}">
      <dgm:prSet custT="1"/>
      <dgm:spPr/>
      <dgm:t>
        <a:bodyPr/>
        <a:lstStyle/>
        <a:p>
          <a:r>
            <a:rPr lang="en-GB" sz="1400" dirty="0"/>
            <a:t>Patient monitoring devices</a:t>
          </a:r>
          <a:endParaRPr lang="en-US" sz="1400" dirty="0"/>
        </a:p>
      </dgm:t>
    </dgm:pt>
    <dgm:pt modelId="{67A05FC2-7E31-4A2A-8308-F80E8E0841F4}" type="parTrans" cxnId="{F23658DC-6878-439D-89BB-0F8AF88850BF}">
      <dgm:prSet/>
      <dgm:spPr/>
      <dgm:t>
        <a:bodyPr/>
        <a:lstStyle/>
        <a:p>
          <a:endParaRPr lang="en-US"/>
        </a:p>
      </dgm:t>
    </dgm:pt>
    <dgm:pt modelId="{00C483F3-5EF4-4F58-9193-B1C98191BD67}" type="sibTrans" cxnId="{F23658DC-6878-439D-89BB-0F8AF88850BF}">
      <dgm:prSet/>
      <dgm:spPr/>
      <dgm:t>
        <a:bodyPr/>
        <a:lstStyle/>
        <a:p>
          <a:endParaRPr lang="en-US"/>
        </a:p>
      </dgm:t>
    </dgm:pt>
    <dgm:pt modelId="{8A1FBC7F-E646-4491-9E86-F797D0E5F079}">
      <dgm:prSet custT="1"/>
      <dgm:spPr/>
      <dgm:t>
        <a:bodyPr/>
        <a:lstStyle/>
        <a:p>
          <a:r>
            <a:rPr lang="en-GB" sz="1400" dirty="0"/>
            <a:t>Education and training </a:t>
          </a:r>
          <a:endParaRPr lang="en-US" sz="1400" dirty="0"/>
        </a:p>
      </dgm:t>
    </dgm:pt>
    <dgm:pt modelId="{B90ED4CD-53C6-4CAB-895E-2B61EB89D28B}" type="parTrans" cxnId="{C20840D3-4236-46C2-BE99-7763387D79DD}">
      <dgm:prSet/>
      <dgm:spPr/>
      <dgm:t>
        <a:bodyPr/>
        <a:lstStyle/>
        <a:p>
          <a:endParaRPr lang="en-US"/>
        </a:p>
      </dgm:t>
    </dgm:pt>
    <dgm:pt modelId="{91945DC3-C12F-4A25-BA42-789BEA0E0D34}" type="sibTrans" cxnId="{C20840D3-4236-46C2-BE99-7763387D79DD}">
      <dgm:prSet/>
      <dgm:spPr/>
      <dgm:t>
        <a:bodyPr/>
        <a:lstStyle/>
        <a:p>
          <a:endParaRPr lang="en-US"/>
        </a:p>
      </dgm:t>
    </dgm:pt>
    <dgm:pt modelId="{88FAA1DA-ABB9-4840-AB08-CC248BEBDCD3}">
      <dgm:prSet/>
      <dgm:spPr/>
      <dgm:t>
        <a:bodyPr/>
        <a:lstStyle/>
        <a:p>
          <a:r>
            <a:rPr lang="en-GB" b="1" dirty="0"/>
            <a:t>More effici</a:t>
          </a:r>
          <a:r>
            <a:rPr lang="en-GB" dirty="0"/>
            <a:t>ent and cost effective care</a:t>
          </a:r>
          <a:endParaRPr lang="en-US" dirty="0"/>
        </a:p>
      </dgm:t>
    </dgm:pt>
    <dgm:pt modelId="{950007B5-D96C-4055-BD3F-A6C16B2C7821}" type="parTrans" cxnId="{A85F9271-4DDC-401F-B916-360D85946C0B}">
      <dgm:prSet/>
      <dgm:spPr/>
      <dgm:t>
        <a:bodyPr/>
        <a:lstStyle/>
        <a:p>
          <a:endParaRPr lang="en-US"/>
        </a:p>
      </dgm:t>
    </dgm:pt>
    <dgm:pt modelId="{D6C8FE54-C26C-4902-A61C-2461BD731FE1}" type="sibTrans" cxnId="{A85F9271-4DDC-401F-B916-360D85946C0B}">
      <dgm:prSet/>
      <dgm:spPr/>
      <dgm:t>
        <a:bodyPr/>
        <a:lstStyle/>
        <a:p>
          <a:endParaRPr lang="en-US"/>
        </a:p>
      </dgm:t>
    </dgm:pt>
    <dgm:pt modelId="{4087FBC6-6CFE-4F3A-B207-8E242FA6E492}">
      <dgm:prSet custT="1"/>
      <dgm:spPr/>
      <dgm:t>
        <a:bodyPr/>
        <a:lstStyle/>
        <a:p>
          <a:r>
            <a:rPr lang="en-US" sz="1400" dirty="0"/>
            <a:t>Decision support</a:t>
          </a:r>
        </a:p>
      </dgm:t>
    </dgm:pt>
    <dgm:pt modelId="{FCBD0FB9-AF35-4D2E-BB27-238F8EFDB1DD}" type="parTrans" cxnId="{F2866CB5-ED82-4668-BB7D-323A3ABA19F5}">
      <dgm:prSet/>
      <dgm:spPr/>
      <dgm:t>
        <a:bodyPr/>
        <a:lstStyle/>
        <a:p>
          <a:endParaRPr lang="en-GB"/>
        </a:p>
      </dgm:t>
    </dgm:pt>
    <dgm:pt modelId="{614359B7-47F6-4621-8A52-0D2BEECAEF5C}" type="sibTrans" cxnId="{F2866CB5-ED82-4668-BB7D-323A3ABA19F5}">
      <dgm:prSet/>
      <dgm:spPr/>
      <dgm:t>
        <a:bodyPr/>
        <a:lstStyle/>
        <a:p>
          <a:endParaRPr lang="en-GB"/>
        </a:p>
      </dgm:t>
    </dgm:pt>
    <dgm:pt modelId="{5E4ED673-05D6-43BF-84E9-87B4FD60A84E}">
      <dgm:prSet custT="1"/>
      <dgm:spPr/>
      <dgm:t>
        <a:bodyPr/>
        <a:lstStyle/>
        <a:p>
          <a:r>
            <a:rPr lang="en-GB" sz="1400" dirty="0"/>
            <a:t>Data platforms</a:t>
          </a:r>
          <a:endParaRPr lang="en-US" sz="1400" dirty="0"/>
        </a:p>
      </dgm:t>
    </dgm:pt>
    <dgm:pt modelId="{C74D97C4-6805-492C-BD70-E7ACE32EC013}" type="sibTrans" cxnId="{95EAED1B-F93D-444E-B4C3-048A2F586419}">
      <dgm:prSet/>
      <dgm:spPr/>
      <dgm:t>
        <a:bodyPr/>
        <a:lstStyle/>
        <a:p>
          <a:endParaRPr lang="en-US"/>
        </a:p>
      </dgm:t>
    </dgm:pt>
    <dgm:pt modelId="{4F7CFA38-D69A-4CE1-AD98-8B7693E90FFE}" type="parTrans" cxnId="{95EAED1B-F93D-444E-B4C3-048A2F586419}">
      <dgm:prSet/>
      <dgm:spPr/>
      <dgm:t>
        <a:bodyPr/>
        <a:lstStyle/>
        <a:p>
          <a:endParaRPr lang="en-US"/>
        </a:p>
      </dgm:t>
    </dgm:pt>
    <dgm:pt modelId="{E6B22D2A-5803-40EB-BE11-1B29F37847E1}" type="pres">
      <dgm:prSet presAssocID="{904E0550-6A6C-413B-89BE-4F6B178616D2}" presName="Name0" presStyleCnt="0">
        <dgm:presLayoutVars>
          <dgm:dir/>
          <dgm:animLvl val="lvl"/>
          <dgm:resizeHandles val="exact"/>
        </dgm:presLayoutVars>
      </dgm:prSet>
      <dgm:spPr/>
    </dgm:pt>
    <dgm:pt modelId="{939CB31C-BC34-4A69-94BC-0BE612718883}" type="pres">
      <dgm:prSet presAssocID="{88FAA1DA-ABB9-4840-AB08-CC248BEBDCD3}" presName="boxAndChildren" presStyleCnt="0"/>
      <dgm:spPr/>
    </dgm:pt>
    <dgm:pt modelId="{BA697DAA-4313-46A4-811C-80F7C95C52CF}" type="pres">
      <dgm:prSet presAssocID="{88FAA1DA-ABB9-4840-AB08-CC248BEBDCD3}" presName="parentTextBox" presStyleLbl="node1" presStyleIdx="0" presStyleCnt="2"/>
      <dgm:spPr/>
    </dgm:pt>
    <dgm:pt modelId="{0D9D82C8-263F-49EC-B698-778358AE84ED}" type="pres">
      <dgm:prSet presAssocID="{B942DCE3-A67B-4862-92A0-3C87CF63F7C8}" presName="sp" presStyleCnt="0"/>
      <dgm:spPr/>
    </dgm:pt>
    <dgm:pt modelId="{D41B24BC-58B8-40F4-8231-303822A7C47E}" type="pres">
      <dgm:prSet presAssocID="{9D74A8C6-FD9C-436F-A7C3-5D9C7F7184A0}" presName="arrowAndChildren" presStyleCnt="0"/>
      <dgm:spPr/>
    </dgm:pt>
    <dgm:pt modelId="{E4FA9284-0817-475A-9152-0505D8BC8C84}" type="pres">
      <dgm:prSet presAssocID="{9D74A8C6-FD9C-436F-A7C3-5D9C7F7184A0}" presName="parentTextArrow" presStyleLbl="node1" presStyleIdx="0" presStyleCnt="2"/>
      <dgm:spPr/>
    </dgm:pt>
    <dgm:pt modelId="{42A0807C-0093-48D7-AC1F-ACBD6E29B545}" type="pres">
      <dgm:prSet presAssocID="{9D74A8C6-FD9C-436F-A7C3-5D9C7F7184A0}" presName="arrow" presStyleLbl="node1" presStyleIdx="1" presStyleCnt="2"/>
      <dgm:spPr/>
    </dgm:pt>
    <dgm:pt modelId="{684D3D73-ECF2-4774-A041-EEC9B4F09DD8}" type="pres">
      <dgm:prSet presAssocID="{9D74A8C6-FD9C-436F-A7C3-5D9C7F7184A0}" presName="descendantArrow" presStyleCnt="0"/>
      <dgm:spPr/>
    </dgm:pt>
    <dgm:pt modelId="{37BDBECE-0FC1-4778-B55E-6F4EE53880A7}" type="pres">
      <dgm:prSet presAssocID="{03FBD3D9-32BB-4685-8FFD-8110F197CE22}" presName="childTextArrow" presStyleLbl="fgAccFollowNode1" presStyleIdx="0" presStyleCnt="8">
        <dgm:presLayoutVars>
          <dgm:bulletEnabled val="1"/>
        </dgm:presLayoutVars>
      </dgm:prSet>
      <dgm:spPr/>
    </dgm:pt>
    <dgm:pt modelId="{14D50ADC-C288-41AC-91F0-ADA89B9A62C8}" type="pres">
      <dgm:prSet presAssocID="{7B79D13D-840B-4D6F-B86F-48BFB53B6DD3}" presName="childTextArrow" presStyleLbl="fgAccFollowNode1" presStyleIdx="1" presStyleCnt="8">
        <dgm:presLayoutVars>
          <dgm:bulletEnabled val="1"/>
        </dgm:presLayoutVars>
      </dgm:prSet>
      <dgm:spPr/>
    </dgm:pt>
    <dgm:pt modelId="{274F2B28-89CF-4826-B13A-2C8DB729D19A}" type="pres">
      <dgm:prSet presAssocID="{63870169-C38F-44CD-8BB5-B3A9F7321CDC}" presName="childTextArrow" presStyleLbl="fgAccFollowNode1" presStyleIdx="2" presStyleCnt="8">
        <dgm:presLayoutVars>
          <dgm:bulletEnabled val="1"/>
        </dgm:presLayoutVars>
      </dgm:prSet>
      <dgm:spPr/>
    </dgm:pt>
    <dgm:pt modelId="{B1A8C9DA-BBDC-49A9-AD2D-1B72BAA78F6B}" type="pres">
      <dgm:prSet presAssocID="{4087FBC6-6CFE-4F3A-B207-8E242FA6E492}" presName="childTextArrow" presStyleLbl="fgAccFollowNode1" presStyleIdx="3" presStyleCnt="8">
        <dgm:presLayoutVars>
          <dgm:bulletEnabled val="1"/>
        </dgm:presLayoutVars>
      </dgm:prSet>
      <dgm:spPr/>
    </dgm:pt>
    <dgm:pt modelId="{280E3FEC-75B3-49AA-8D6C-DF484CD6257B}" type="pres">
      <dgm:prSet presAssocID="{A5329121-0092-4D03-A6F0-AF882A9361A0}" presName="childTextArrow" presStyleLbl="fgAccFollowNode1" presStyleIdx="4" presStyleCnt="8">
        <dgm:presLayoutVars>
          <dgm:bulletEnabled val="1"/>
        </dgm:presLayoutVars>
      </dgm:prSet>
      <dgm:spPr/>
    </dgm:pt>
    <dgm:pt modelId="{C2063D1A-58FE-4D6F-8C57-9A60424FEC34}" type="pres">
      <dgm:prSet presAssocID="{9B2D2E2E-7C73-4970-8C6D-34FD5D87149A}" presName="childTextArrow" presStyleLbl="fgAccFollowNode1" presStyleIdx="5" presStyleCnt="8">
        <dgm:presLayoutVars>
          <dgm:bulletEnabled val="1"/>
        </dgm:presLayoutVars>
      </dgm:prSet>
      <dgm:spPr/>
    </dgm:pt>
    <dgm:pt modelId="{1E933235-1274-4E4C-9E31-42B8C0A7AD49}" type="pres">
      <dgm:prSet presAssocID="{5E4ED673-05D6-43BF-84E9-87B4FD60A84E}" presName="childTextArrow" presStyleLbl="fgAccFollowNode1" presStyleIdx="6" presStyleCnt="8">
        <dgm:presLayoutVars>
          <dgm:bulletEnabled val="1"/>
        </dgm:presLayoutVars>
      </dgm:prSet>
      <dgm:spPr/>
    </dgm:pt>
    <dgm:pt modelId="{C0F11BEC-C374-44B3-B173-455C80DA4F7E}" type="pres">
      <dgm:prSet presAssocID="{8A1FBC7F-E646-4491-9E86-F797D0E5F079}" presName="childTextArrow" presStyleLbl="fgAccFollowNode1" presStyleIdx="7" presStyleCnt="8">
        <dgm:presLayoutVars>
          <dgm:bulletEnabled val="1"/>
        </dgm:presLayoutVars>
      </dgm:prSet>
      <dgm:spPr/>
    </dgm:pt>
  </dgm:ptLst>
  <dgm:cxnLst>
    <dgm:cxn modelId="{41BDDC0B-F7A9-425C-B4E5-CD838E977EDD}" type="presOf" srcId="{9D74A8C6-FD9C-436F-A7C3-5D9C7F7184A0}" destId="{E4FA9284-0817-475A-9152-0505D8BC8C84}" srcOrd="0" destOrd="0" presId="urn:microsoft.com/office/officeart/2005/8/layout/process4"/>
    <dgm:cxn modelId="{F7699F13-C82E-4087-B7A2-890C6A34D179}" type="presOf" srcId="{A5329121-0092-4D03-A6F0-AF882A9361A0}" destId="{280E3FEC-75B3-49AA-8D6C-DF484CD6257B}" srcOrd="0" destOrd="0" presId="urn:microsoft.com/office/officeart/2005/8/layout/process4"/>
    <dgm:cxn modelId="{1EE52014-40B0-43B9-873C-B17D22A98466}" type="presOf" srcId="{904E0550-6A6C-413B-89BE-4F6B178616D2}" destId="{E6B22D2A-5803-40EB-BE11-1B29F37847E1}" srcOrd="0" destOrd="0" presId="urn:microsoft.com/office/officeart/2005/8/layout/process4"/>
    <dgm:cxn modelId="{95EAED1B-F93D-444E-B4C3-048A2F586419}" srcId="{9D74A8C6-FD9C-436F-A7C3-5D9C7F7184A0}" destId="{5E4ED673-05D6-43BF-84E9-87B4FD60A84E}" srcOrd="6" destOrd="0" parTransId="{4F7CFA38-D69A-4CE1-AD98-8B7693E90FFE}" sibTransId="{C74D97C4-6805-492C-BD70-E7ACE32EC013}"/>
    <dgm:cxn modelId="{3B59BD1E-A04E-4BA9-A15B-F3444651C0BB}" type="presOf" srcId="{7B79D13D-840B-4D6F-B86F-48BFB53B6DD3}" destId="{14D50ADC-C288-41AC-91F0-ADA89B9A62C8}" srcOrd="0" destOrd="0" presId="urn:microsoft.com/office/officeart/2005/8/layout/process4"/>
    <dgm:cxn modelId="{D726B525-0B25-478C-B260-7E6E17ED646E}" srcId="{904E0550-6A6C-413B-89BE-4F6B178616D2}" destId="{9D74A8C6-FD9C-436F-A7C3-5D9C7F7184A0}" srcOrd="0" destOrd="0" parTransId="{8D389A6E-3333-4788-AD66-5D1E767B9CC5}" sibTransId="{B942DCE3-A67B-4862-92A0-3C87CF63F7C8}"/>
    <dgm:cxn modelId="{068C3234-F74E-4EA2-8E76-68255CA37A42}" srcId="{9D74A8C6-FD9C-436F-A7C3-5D9C7F7184A0}" destId="{7B79D13D-840B-4D6F-B86F-48BFB53B6DD3}" srcOrd="1" destOrd="0" parTransId="{1108DEFF-1072-45A7-9DBC-735CA794D71F}" sibTransId="{3784DF72-B2F4-46BC-AEA1-A0E3074B3FB6}"/>
    <dgm:cxn modelId="{A6C5BE35-F339-4D10-A63C-0C5A6C6CAB64}" type="presOf" srcId="{63870169-C38F-44CD-8BB5-B3A9F7321CDC}" destId="{274F2B28-89CF-4826-B13A-2C8DB729D19A}" srcOrd="0" destOrd="0" presId="urn:microsoft.com/office/officeart/2005/8/layout/process4"/>
    <dgm:cxn modelId="{B6A0F05E-04A4-446E-87BE-BF8B816F5018}" type="presOf" srcId="{88FAA1DA-ABB9-4840-AB08-CC248BEBDCD3}" destId="{BA697DAA-4313-46A4-811C-80F7C95C52CF}" srcOrd="0" destOrd="0" presId="urn:microsoft.com/office/officeart/2005/8/layout/process4"/>
    <dgm:cxn modelId="{A85F9271-4DDC-401F-B916-360D85946C0B}" srcId="{904E0550-6A6C-413B-89BE-4F6B178616D2}" destId="{88FAA1DA-ABB9-4840-AB08-CC248BEBDCD3}" srcOrd="1" destOrd="0" parTransId="{950007B5-D96C-4055-BD3F-A6C16B2C7821}" sibTransId="{D6C8FE54-C26C-4902-A61C-2461BD731FE1}"/>
    <dgm:cxn modelId="{B4093D58-76E6-460D-B887-52144D3C2649}" type="presOf" srcId="{8A1FBC7F-E646-4491-9E86-F797D0E5F079}" destId="{C0F11BEC-C374-44B3-B173-455C80DA4F7E}" srcOrd="0" destOrd="0" presId="urn:microsoft.com/office/officeart/2005/8/layout/process4"/>
    <dgm:cxn modelId="{FF943780-3465-4C9F-B902-59E24CBBAD3D}" type="presOf" srcId="{9B2D2E2E-7C73-4970-8C6D-34FD5D87149A}" destId="{C2063D1A-58FE-4D6F-8C57-9A60424FEC34}" srcOrd="0" destOrd="0" presId="urn:microsoft.com/office/officeart/2005/8/layout/process4"/>
    <dgm:cxn modelId="{2C25CE8D-AC44-4968-92F4-71C8CD81101B}" srcId="{9D74A8C6-FD9C-436F-A7C3-5D9C7F7184A0}" destId="{A5329121-0092-4D03-A6F0-AF882A9361A0}" srcOrd="4" destOrd="0" parTransId="{6B396CFC-D3A1-4245-9F20-9BD58DE7345A}" sibTransId="{F68309A9-CE55-4068-814E-BABE4249BEE7}"/>
    <dgm:cxn modelId="{BDDC81AC-34D7-476D-B820-297671AD1524}" type="presOf" srcId="{5E4ED673-05D6-43BF-84E9-87B4FD60A84E}" destId="{1E933235-1274-4E4C-9E31-42B8C0A7AD49}" srcOrd="0" destOrd="0" presId="urn:microsoft.com/office/officeart/2005/8/layout/process4"/>
    <dgm:cxn modelId="{F2866CB5-ED82-4668-BB7D-323A3ABA19F5}" srcId="{9D74A8C6-FD9C-436F-A7C3-5D9C7F7184A0}" destId="{4087FBC6-6CFE-4F3A-B207-8E242FA6E492}" srcOrd="3" destOrd="0" parTransId="{FCBD0FB9-AF35-4D2E-BB27-238F8EFDB1DD}" sibTransId="{614359B7-47F6-4621-8A52-0D2BEECAEF5C}"/>
    <dgm:cxn modelId="{4D5191B7-1663-4C25-AC06-5E20DFD4BD11}" type="presOf" srcId="{03FBD3D9-32BB-4685-8FFD-8110F197CE22}" destId="{37BDBECE-0FC1-4778-B55E-6F4EE53880A7}" srcOrd="0" destOrd="0" presId="urn:microsoft.com/office/officeart/2005/8/layout/process4"/>
    <dgm:cxn modelId="{C20840D3-4236-46C2-BE99-7763387D79DD}" srcId="{9D74A8C6-FD9C-436F-A7C3-5D9C7F7184A0}" destId="{8A1FBC7F-E646-4491-9E86-F797D0E5F079}" srcOrd="7" destOrd="0" parTransId="{B90ED4CD-53C6-4CAB-895E-2B61EB89D28B}" sibTransId="{91945DC3-C12F-4A25-BA42-789BEA0E0D34}"/>
    <dgm:cxn modelId="{F23658DC-6878-439D-89BB-0F8AF88850BF}" srcId="{9D74A8C6-FD9C-436F-A7C3-5D9C7F7184A0}" destId="{9B2D2E2E-7C73-4970-8C6D-34FD5D87149A}" srcOrd="5" destOrd="0" parTransId="{67A05FC2-7E31-4A2A-8308-F80E8E0841F4}" sibTransId="{00C483F3-5EF4-4F58-9193-B1C98191BD67}"/>
    <dgm:cxn modelId="{21BB35E6-D893-41C0-B99D-56140EC59F4D}" type="presOf" srcId="{9D74A8C6-FD9C-436F-A7C3-5D9C7F7184A0}" destId="{42A0807C-0093-48D7-AC1F-ACBD6E29B545}" srcOrd="1" destOrd="0" presId="urn:microsoft.com/office/officeart/2005/8/layout/process4"/>
    <dgm:cxn modelId="{393FCDEA-C7CA-4DE0-967C-E5539B9DEAF0}" srcId="{9D74A8C6-FD9C-436F-A7C3-5D9C7F7184A0}" destId="{63870169-C38F-44CD-8BB5-B3A9F7321CDC}" srcOrd="2" destOrd="0" parTransId="{2A5B0A1D-E2C9-4413-BEDB-F25F6FFB0C9C}" sibTransId="{1884D93E-6CA3-427F-B563-077E9167CE44}"/>
    <dgm:cxn modelId="{2D714BEE-C62E-4CCE-BE6B-02B0F4021B49}" type="presOf" srcId="{4087FBC6-6CFE-4F3A-B207-8E242FA6E492}" destId="{B1A8C9DA-BBDC-49A9-AD2D-1B72BAA78F6B}" srcOrd="0" destOrd="0" presId="urn:microsoft.com/office/officeart/2005/8/layout/process4"/>
    <dgm:cxn modelId="{82739DFB-31A7-460A-BFB8-65EB84C08CDA}" srcId="{9D74A8C6-FD9C-436F-A7C3-5D9C7F7184A0}" destId="{03FBD3D9-32BB-4685-8FFD-8110F197CE22}" srcOrd="0" destOrd="0" parTransId="{8216E8AA-D1CD-4DC3-94F9-1F8E62C99272}" sibTransId="{B7018A14-C8C9-4567-AA86-BB73AAE7A159}"/>
    <dgm:cxn modelId="{9BB86FDC-EA62-474E-B076-9F6210456466}" type="presParOf" srcId="{E6B22D2A-5803-40EB-BE11-1B29F37847E1}" destId="{939CB31C-BC34-4A69-94BC-0BE612718883}" srcOrd="0" destOrd="0" presId="urn:microsoft.com/office/officeart/2005/8/layout/process4"/>
    <dgm:cxn modelId="{D1169752-486A-47BC-AEFB-F311C58A86CE}" type="presParOf" srcId="{939CB31C-BC34-4A69-94BC-0BE612718883}" destId="{BA697DAA-4313-46A4-811C-80F7C95C52CF}" srcOrd="0" destOrd="0" presId="urn:microsoft.com/office/officeart/2005/8/layout/process4"/>
    <dgm:cxn modelId="{8D56BB0A-5706-4A65-8F21-6D8EED51F714}" type="presParOf" srcId="{E6B22D2A-5803-40EB-BE11-1B29F37847E1}" destId="{0D9D82C8-263F-49EC-B698-778358AE84ED}" srcOrd="1" destOrd="0" presId="urn:microsoft.com/office/officeart/2005/8/layout/process4"/>
    <dgm:cxn modelId="{9E4CEAAE-D9B4-4765-82B1-18FAA0562FFD}" type="presParOf" srcId="{E6B22D2A-5803-40EB-BE11-1B29F37847E1}" destId="{D41B24BC-58B8-40F4-8231-303822A7C47E}" srcOrd="2" destOrd="0" presId="urn:microsoft.com/office/officeart/2005/8/layout/process4"/>
    <dgm:cxn modelId="{6DA45B8C-0F83-4C1F-B00F-AE684713A354}" type="presParOf" srcId="{D41B24BC-58B8-40F4-8231-303822A7C47E}" destId="{E4FA9284-0817-475A-9152-0505D8BC8C84}" srcOrd="0" destOrd="0" presId="urn:microsoft.com/office/officeart/2005/8/layout/process4"/>
    <dgm:cxn modelId="{59BC60E1-FF52-442D-BC7F-02646E7E99D1}" type="presParOf" srcId="{D41B24BC-58B8-40F4-8231-303822A7C47E}" destId="{42A0807C-0093-48D7-AC1F-ACBD6E29B545}" srcOrd="1" destOrd="0" presId="urn:microsoft.com/office/officeart/2005/8/layout/process4"/>
    <dgm:cxn modelId="{122F64C4-EA51-41E6-8FE9-5AAFFF371A65}" type="presParOf" srcId="{D41B24BC-58B8-40F4-8231-303822A7C47E}" destId="{684D3D73-ECF2-4774-A041-EEC9B4F09DD8}" srcOrd="2" destOrd="0" presId="urn:microsoft.com/office/officeart/2005/8/layout/process4"/>
    <dgm:cxn modelId="{8F2C0CC3-8E95-4FC6-867F-7F49520AF7C3}" type="presParOf" srcId="{684D3D73-ECF2-4774-A041-EEC9B4F09DD8}" destId="{37BDBECE-0FC1-4778-B55E-6F4EE53880A7}" srcOrd="0" destOrd="0" presId="urn:microsoft.com/office/officeart/2005/8/layout/process4"/>
    <dgm:cxn modelId="{F7DC94DB-F4A7-4B5A-9C7B-C80331503DBA}" type="presParOf" srcId="{684D3D73-ECF2-4774-A041-EEC9B4F09DD8}" destId="{14D50ADC-C288-41AC-91F0-ADA89B9A62C8}" srcOrd="1" destOrd="0" presId="urn:microsoft.com/office/officeart/2005/8/layout/process4"/>
    <dgm:cxn modelId="{8432C727-4198-472E-94F6-16BD1670A736}" type="presParOf" srcId="{684D3D73-ECF2-4774-A041-EEC9B4F09DD8}" destId="{274F2B28-89CF-4826-B13A-2C8DB729D19A}" srcOrd="2" destOrd="0" presId="urn:microsoft.com/office/officeart/2005/8/layout/process4"/>
    <dgm:cxn modelId="{23337836-BF80-4950-B52D-D2FC9B513BE6}" type="presParOf" srcId="{684D3D73-ECF2-4774-A041-EEC9B4F09DD8}" destId="{B1A8C9DA-BBDC-49A9-AD2D-1B72BAA78F6B}" srcOrd="3" destOrd="0" presId="urn:microsoft.com/office/officeart/2005/8/layout/process4"/>
    <dgm:cxn modelId="{50B88DBB-9307-48F2-8B63-0F324606B184}" type="presParOf" srcId="{684D3D73-ECF2-4774-A041-EEC9B4F09DD8}" destId="{280E3FEC-75B3-49AA-8D6C-DF484CD6257B}" srcOrd="4" destOrd="0" presId="urn:microsoft.com/office/officeart/2005/8/layout/process4"/>
    <dgm:cxn modelId="{D546141D-2A03-4376-896C-56A82ABB581B}" type="presParOf" srcId="{684D3D73-ECF2-4774-A041-EEC9B4F09DD8}" destId="{C2063D1A-58FE-4D6F-8C57-9A60424FEC34}" srcOrd="5" destOrd="0" presId="urn:microsoft.com/office/officeart/2005/8/layout/process4"/>
    <dgm:cxn modelId="{66B73D74-AEF4-4930-B46A-8F9464926356}" type="presParOf" srcId="{684D3D73-ECF2-4774-A041-EEC9B4F09DD8}" destId="{1E933235-1274-4E4C-9E31-42B8C0A7AD49}" srcOrd="6" destOrd="0" presId="urn:microsoft.com/office/officeart/2005/8/layout/process4"/>
    <dgm:cxn modelId="{ED565079-703D-4AE5-942B-89EEB87916FE}" type="presParOf" srcId="{684D3D73-ECF2-4774-A041-EEC9B4F09DD8}" destId="{C0F11BEC-C374-44B3-B173-455C80DA4F7E}" srcOrd="7"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7E1E2-017F-4C85-883F-5BF388C967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B28579B-F26E-4F73-80CC-6E4A6D35E8EA}">
      <dgm:prSet/>
      <dgm:spPr/>
      <dgm:t>
        <a:bodyPr/>
        <a:lstStyle/>
        <a:p>
          <a:pPr>
            <a:lnSpc>
              <a:spcPct val="100000"/>
            </a:lnSpc>
          </a:pPr>
          <a:r>
            <a:rPr lang="en-GB" dirty="0"/>
            <a:t>Meets the needs of health services</a:t>
          </a:r>
          <a:endParaRPr lang="en-US" dirty="0"/>
        </a:p>
      </dgm:t>
    </dgm:pt>
    <dgm:pt modelId="{07D19895-69E1-429A-BF18-13A4AE61AC69}" type="parTrans" cxnId="{622EE866-7376-4CF7-B4DC-B895D6EB70FA}">
      <dgm:prSet/>
      <dgm:spPr/>
      <dgm:t>
        <a:bodyPr/>
        <a:lstStyle/>
        <a:p>
          <a:endParaRPr lang="en-US"/>
        </a:p>
      </dgm:t>
    </dgm:pt>
    <dgm:pt modelId="{82E2DE5F-EA67-416B-B823-B0CD2A2131CC}" type="sibTrans" cxnId="{622EE866-7376-4CF7-B4DC-B895D6EB70FA}">
      <dgm:prSet/>
      <dgm:spPr/>
      <dgm:t>
        <a:bodyPr/>
        <a:lstStyle/>
        <a:p>
          <a:endParaRPr lang="en-US"/>
        </a:p>
      </dgm:t>
    </dgm:pt>
    <dgm:pt modelId="{90E77CC4-9CB7-4DA1-A699-9B3D0A5DEA7C}">
      <dgm:prSet/>
      <dgm:spPr/>
      <dgm:t>
        <a:bodyPr/>
        <a:lstStyle/>
        <a:p>
          <a:pPr>
            <a:lnSpc>
              <a:spcPct val="100000"/>
            </a:lnSpc>
          </a:pPr>
          <a:r>
            <a:rPr lang="en-GB"/>
            <a:t>Proven to be cost effective</a:t>
          </a:r>
          <a:endParaRPr lang="en-US"/>
        </a:p>
      </dgm:t>
    </dgm:pt>
    <dgm:pt modelId="{B67719C5-82CD-47EB-A327-538C84E49D2C}" type="parTrans" cxnId="{79525CAC-730F-4EF3-AE96-2204D937572D}">
      <dgm:prSet/>
      <dgm:spPr/>
      <dgm:t>
        <a:bodyPr/>
        <a:lstStyle/>
        <a:p>
          <a:endParaRPr lang="en-US"/>
        </a:p>
      </dgm:t>
    </dgm:pt>
    <dgm:pt modelId="{F1F4B282-DACB-4B53-94FD-88EB3BC437C2}" type="sibTrans" cxnId="{79525CAC-730F-4EF3-AE96-2204D937572D}">
      <dgm:prSet/>
      <dgm:spPr/>
      <dgm:t>
        <a:bodyPr/>
        <a:lstStyle/>
        <a:p>
          <a:endParaRPr lang="en-US"/>
        </a:p>
      </dgm:t>
    </dgm:pt>
    <dgm:pt modelId="{D8BFD567-4DE5-4B69-8C3A-1240DDCA1865}">
      <dgm:prSet/>
      <dgm:spPr/>
      <dgm:t>
        <a:bodyPr/>
        <a:lstStyle/>
        <a:p>
          <a:pPr>
            <a:lnSpc>
              <a:spcPct val="100000"/>
            </a:lnSpc>
          </a:pPr>
          <a:r>
            <a:rPr lang="en-GB" dirty="0"/>
            <a:t>Evidenced based</a:t>
          </a:r>
          <a:endParaRPr lang="en-US" dirty="0"/>
        </a:p>
      </dgm:t>
    </dgm:pt>
    <dgm:pt modelId="{4B23C0B6-A11B-4729-B303-CC423402EACC}" type="parTrans" cxnId="{C21DBFED-9915-46BB-B5C8-33D9425C0884}">
      <dgm:prSet/>
      <dgm:spPr/>
      <dgm:t>
        <a:bodyPr/>
        <a:lstStyle/>
        <a:p>
          <a:endParaRPr lang="en-US"/>
        </a:p>
      </dgm:t>
    </dgm:pt>
    <dgm:pt modelId="{A5FF3B57-C414-42A1-ADDE-2ED57187B911}" type="sibTrans" cxnId="{C21DBFED-9915-46BB-B5C8-33D9425C0884}">
      <dgm:prSet/>
      <dgm:spPr/>
      <dgm:t>
        <a:bodyPr/>
        <a:lstStyle/>
        <a:p>
          <a:endParaRPr lang="en-US"/>
        </a:p>
      </dgm:t>
    </dgm:pt>
    <dgm:pt modelId="{1A4EB910-0908-4211-B079-238EA13A2204}">
      <dgm:prSet/>
      <dgm:spPr/>
      <dgm:t>
        <a:bodyPr/>
        <a:lstStyle/>
        <a:p>
          <a:pPr>
            <a:lnSpc>
              <a:spcPct val="100000"/>
            </a:lnSpc>
          </a:pPr>
          <a:r>
            <a:rPr lang="en-GB"/>
            <a:t>Clinical studies </a:t>
          </a:r>
          <a:endParaRPr lang="en-US"/>
        </a:p>
      </dgm:t>
    </dgm:pt>
    <dgm:pt modelId="{0965F95B-A0A6-4204-BDB2-0826B2CC1607}" type="parTrans" cxnId="{E8C7DC95-C768-4811-9BBF-7DB91ECE860F}">
      <dgm:prSet/>
      <dgm:spPr/>
      <dgm:t>
        <a:bodyPr/>
        <a:lstStyle/>
        <a:p>
          <a:endParaRPr lang="en-US"/>
        </a:p>
      </dgm:t>
    </dgm:pt>
    <dgm:pt modelId="{5573038C-4C66-4FC0-A34F-501BFB60B045}" type="sibTrans" cxnId="{E8C7DC95-C768-4811-9BBF-7DB91ECE860F}">
      <dgm:prSet/>
      <dgm:spPr/>
      <dgm:t>
        <a:bodyPr/>
        <a:lstStyle/>
        <a:p>
          <a:endParaRPr lang="en-US"/>
        </a:p>
      </dgm:t>
    </dgm:pt>
    <dgm:pt modelId="{234C8D0D-6DA9-4DC1-AA0B-9C34CF327F13}">
      <dgm:prSet/>
      <dgm:spPr/>
      <dgm:t>
        <a:bodyPr/>
        <a:lstStyle/>
        <a:p>
          <a:pPr>
            <a:lnSpc>
              <a:spcPct val="100000"/>
            </a:lnSpc>
          </a:pPr>
          <a:r>
            <a:rPr lang="en-US" dirty="0"/>
            <a:t>Meets the needs of health care users </a:t>
          </a:r>
        </a:p>
      </dgm:t>
    </dgm:pt>
    <dgm:pt modelId="{C4ACF5E0-E8B9-4064-9FBC-B74C15FE64CC}" type="parTrans" cxnId="{B995F754-9B90-4FBA-B7BE-ED51396131D0}">
      <dgm:prSet/>
      <dgm:spPr/>
      <dgm:t>
        <a:bodyPr/>
        <a:lstStyle/>
        <a:p>
          <a:endParaRPr lang="en-GB"/>
        </a:p>
      </dgm:t>
    </dgm:pt>
    <dgm:pt modelId="{F5C1E494-3332-4884-A8D1-72D48D852879}" type="sibTrans" cxnId="{B995F754-9B90-4FBA-B7BE-ED51396131D0}">
      <dgm:prSet/>
      <dgm:spPr/>
      <dgm:t>
        <a:bodyPr/>
        <a:lstStyle/>
        <a:p>
          <a:endParaRPr lang="en-GB"/>
        </a:p>
      </dgm:t>
    </dgm:pt>
    <dgm:pt modelId="{9A6FE700-B5C3-4472-98FD-05EA2C1C10C7}" type="pres">
      <dgm:prSet presAssocID="{DA27E1E2-017F-4C85-883F-5BF388C967AD}" presName="root" presStyleCnt="0">
        <dgm:presLayoutVars>
          <dgm:dir/>
          <dgm:resizeHandles val="exact"/>
        </dgm:presLayoutVars>
      </dgm:prSet>
      <dgm:spPr/>
    </dgm:pt>
    <dgm:pt modelId="{94C997C8-00EE-4C23-8C77-C9CAED2E9585}" type="pres">
      <dgm:prSet presAssocID="{5B28579B-F26E-4F73-80CC-6E4A6D35E8EA}" presName="compNode" presStyleCnt="0"/>
      <dgm:spPr/>
    </dgm:pt>
    <dgm:pt modelId="{5E66F0DE-8DF2-4E7A-B8D2-E1BC63A6BDC9}" type="pres">
      <dgm:prSet presAssocID="{5B28579B-F26E-4F73-80CC-6E4A6D35E8EA}" presName="bgRect" presStyleLbl="bgShp" presStyleIdx="0" presStyleCnt="4"/>
      <dgm:spPr/>
    </dgm:pt>
    <dgm:pt modelId="{9AF969E7-4FF0-411B-A364-82E166712A3B}" type="pres">
      <dgm:prSet presAssocID="{5B28579B-F26E-4F73-80CC-6E4A6D35E8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52A9AD70-A92C-4467-83F1-A136F6AC3F2D}" type="pres">
      <dgm:prSet presAssocID="{5B28579B-F26E-4F73-80CC-6E4A6D35E8EA}" presName="spaceRect" presStyleCnt="0"/>
      <dgm:spPr/>
    </dgm:pt>
    <dgm:pt modelId="{EFE6DE7E-2DD5-456F-B125-018F51C04E00}" type="pres">
      <dgm:prSet presAssocID="{5B28579B-F26E-4F73-80CC-6E4A6D35E8EA}" presName="parTx" presStyleLbl="revTx" presStyleIdx="0" presStyleCnt="5">
        <dgm:presLayoutVars>
          <dgm:chMax val="0"/>
          <dgm:chPref val="0"/>
        </dgm:presLayoutVars>
      </dgm:prSet>
      <dgm:spPr/>
    </dgm:pt>
    <dgm:pt modelId="{9D356F46-6839-47E4-AA2F-CA65C98C64FA}" type="pres">
      <dgm:prSet presAssocID="{82E2DE5F-EA67-416B-B823-B0CD2A2131CC}" presName="sibTrans" presStyleCnt="0"/>
      <dgm:spPr/>
    </dgm:pt>
    <dgm:pt modelId="{77A79405-25F4-4BFA-B4F0-A8AB15EDC42E}" type="pres">
      <dgm:prSet presAssocID="{234C8D0D-6DA9-4DC1-AA0B-9C34CF327F13}" presName="compNode" presStyleCnt="0"/>
      <dgm:spPr/>
    </dgm:pt>
    <dgm:pt modelId="{9F1C77C1-BEAE-4191-AE7E-D1BF66BD055E}" type="pres">
      <dgm:prSet presAssocID="{234C8D0D-6DA9-4DC1-AA0B-9C34CF327F13}" presName="bgRect" presStyleLbl="bgShp" presStyleIdx="1" presStyleCnt="4"/>
      <dgm:spPr/>
    </dgm:pt>
    <dgm:pt modelId="{741CCE76-0153-4E35-BE6E-110F86F80D18}" type="pres">
      <dgm:prSet presAssocID="{234C8D0D-6DA9-4DC1-AA0B-9C34CF327F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niversal Access"/>
        </a:ext>
      </dgm:extLst>
    </dgm:pt>
    <dgm:pt modelId="{24E5639F-3C4B-4B6F-A29F-A1476A6B1EDD}" type="pres">
      <dgm:prSet presAssocID="{234C8D0D-6DA9-4DC1-AA0B-9C34CF327F13}" presName="spaceRect" presStyleCnt="0"/>
      <dgm:spPr/>
    </dgm:pt>
    <dgm:pt modelId="{158E93DA-D21B-45C2-A8E1-9AF7F4D7EFFB}" type="pres">
      <dgm:prSet presAssocID="{234C8D0D-6DA9-4DC1-AA0B-9C34CF327F13}" presName="parTx" presStyleLbl="revTx" presStyleIdx="1" presStyleCnt="5">
        <dgm:presLayoutVars>
          <dgm:chMax val="0"/>
          <dgm:chPref val="0"/>
        </dgm:presLayoutVars>
      </dgm:prSet>
      <dgm:spPr/>
    </dgm:pt>
    <dgm:pt modelId="{BE2F80E3-2FF1-441B-8ED7-B0C357D0C403}" type="pres">
      <dgm:prSet presAssocID="{F5C1E494-3332-4884-A8D1-72D48D852879}" presName="sibTrans" presStyleCnt="0"/>
      <dgm:spPr/>
    </dgm:pt>
    <dgm:pt modelId="{9602E652-FA39-44F3-A63C-D7967E34C3A6}" type="pres">
      <dgm:prSet presAssocID="{90E77CC4-9CB7-4DA1-A699-9B3D0A5DEA7C}" presName="compNode" presStyleCnt="0"/>
      <dgm:spPr/>
    </dgm:pt>
    <dgm:pt modelId="{86219FE1-51E1-4CC1-8894-87D27439C9B8}" type="pres">
      <dgm:prSet presAssocID="{90E77CC4-9CB7-4DA1-A699-9B3D0A5DEA7C}" presName="bgRect" presStyleLbl="bgShp" presStyleIdx="2" presStyleCnt="4"/>
      <dgm:spPr/>
    </dgm:pt>
    <dgm:pt modelId="{0C608F39-32B1-4E5B-AD69-1AD97E48E0A5}" type="pres">
      <dgm:prSet presAssocID="{90E77CC4-9CB7-4DA1-A699-9B3D0A5DEA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0A65514-1865-478A-8154-E1C9ECF2EAA6}" type="pres">
      <dgm:prSet presAssocID="{90E77CC4-9CB7-4DA1-A699-9B3D0A5DEA7C}" presName="spaceRect" presStyleCnt="0"/>
      <dgm:spPr/>
    </dgm:pt>
    <dgm:pt modelId="{EF18546B-C7FF-46FD-A821-773B77E38C57}" type="pres">
      <dgm:prSet presAssocID="{90E77CC4-9CB7-4DA1-A699-9B3D0A5DEA7C}" presName="parTx" presStyleLbl="revTx" presStyleIdx="2" presStyleCnt="5">
        <dgm:presLayoutVars>
          <dgm:chMax val="0"/>
          <dgm:chPref val="0"/>
        </dgm:presLayoutVars>
      </dgm:prSet>
      <dgm:spPr/>
    </dgm:pt>
    <dgm:pt modelId="{007B00C2-E9F1-42CE-AA08-D8C6EDEC223D}" type="pres">
      <dgm:prSet presAssocID="{F1F4B282-DACB-4B53-94FD-88EB3BC437C2}" presName="sibTrans" presStyleCnt="0"/>
      <dgm:spPr/>
    </dgm:pt>
    <dgm:pt modelId="{A6DED10D-B8A1-422C-BD55-21E8481E0DCD}" type="pres">
      <dgm:prSet presAssocID="{D8BFD567-4DE5-4B69-8C3A-1240DDCA1865}" presName="compNode" presStyleCnt="0"/>
      <dgm:spPr/>
    </dgm:pt>
    <dgm:pt modelId="{0C3E2DEC-1971-4196-91A7-26F885C871BD}" type="pres">
      <dgm:prSet presAssocID="{D8BFD567-4DE5-4B69-8C3A-1240DDCA1865}" presName="bgRect" presStyleLbl="bgShp" presStyleIdx="3" presStyleCnt="4"/>
      <dgm:spPr/>
    </dgm:pt>
    <dgm:pt modelId="{08CDF122-C1D2-4573-9FD8-840369D1069E}" type="pres">
      <dgm:prSet presAssocID="{D8BFD567-4DE5-4B69-8C3A-1240DDCA18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B56A5C5E-A164-464A-B3D8-D66092F60031}" type="pres">
      <dgm:prSet presAssocID="{D8BFD567-4DE5-4B69-8C3A-1240DDCA1865}" presName="spaceRect" presStyleCnt="0"/>
      <dgm:spPr/>
    </dgm:pt>
    <dgm:pt modelId="{E9875CDF-ED21-43A5-92AC-C44662FCE5E1}" type="pres">
      <dgm:prSet presAssocID="{D8BFD567-4DE5-4B69-8C3A-1240DDCA1865}" presName="parTx" presStyleLbl="revTx" presStyleIdx="3" presStyleCnt="5">
        <dgm:presLayoutVars>
          <dgm:chMax val="0"/>
          <dgm:chPref val="0"/>
        </dgm:presLayoutVars>
      </dgm:prSet>
      <dgm:spPr/>
    </dgm:pt>
    <dgm:pt modelId="{A4B17225-A756-4C6E-9F9B-7A8D022AF15F}" type="pres">
      <dgm:prSet presAssocID="{D8BFD567-4DE5-4B69-8C3A-1240DDCA1865}" presName="desTx" presStyleLbl="revTx" presStyleIdx="4" presStyleCnt="5">
        <dgm:presLayoutVars/>
      </dgm:prSet>
      <dgm:spPr/>
    </dgm:pt>
  </dgm:ptLst>
  <dgm:cxnLst>
    <dgm:cxn modelId="{227D4020-A272-47FD-A9B1-56B42AF41D72}" type="presOf" srcId="{90E77CC4-9CB7-4DA1-A699-9B3D0A5DEA7C}" destId="{EF18546B-C7FF-46FD-A821-773B77E38C57}" srcOrd="0" destOrd="0" presId="urn:microsoft.com/office/officeart/2018/2/layout/IconVerticalSolidList"/>
    <dgm:cxn modelId="{9A63EB28-22D2-449F-9664-5A77F756B8C8}" type="presOf" srcId="{D8BFD567-4DE5-4B69-8C3A-1240DDCA1865}" destId="{E9875CDF-ED21-43A5-92AC-C44662FCE5E1}" srcOrd="0" destOrd="0" presId="urn:microsoft.com/office/officeart/2018/2/layout/IconVerticalSolidList"/>
    <dgm:cxn modelId="{9638D363-B7E0-48DB-A5FB-8632F21D6D4F}" type="presOf" srcId="{5B28579B-F26E-4F73-80CC-6E4A6D35E8EA}" destId="{EFE6DE7E-2DD5-456F-B125-018F51C04E00}" srcOrd="0" destOrd="0" presId="urn:microsoft.com/office/officeart/2018/2/layout/IconVerticalSolidList"/>
    <dgm:cxn modelId="{79E23764-B4FD-4054-9B34-54F0B9E086C1}" type="presOf" srcId="{DA27E1E2-017F-4C85-883F-5BF388C967AD}" destId="{9A6FE700-B5C3-4472-98FD-05EA2C1C10C7}" srcOrd="0" destOrd="0" presId="urn:microsoft.com/office/officeart/2018/2/layout/IconVerticalSolidList"/>
    <dgm:cxn modelId="{622EE866-7376-4CF7-B4DC-B895D6EB70FA}" srcId="{DA27E1E2-017F-4C85-883F-5BF388C967AD}" destId="{5B28579B-F26E-4F73-80CC-6E4A6D35E8EA}" srcOrd="0" destOrd="0" parTransId="{07D19895-69E1-429A-BF18-13A4AE61AC69}" sibTransId="{82E2DE5F-EA67-416B-B823-B0CD2A2131CC}"/>
    <dgm:cxn modelId="{3134354A-3A43-4836-80C9-98FE45723481}" type="presOf" srcId="{1A4EB910-0908-4211-B079-238EA13A2204}" destId="{A4B17225-A756-4C6E-9F9B-7A8D022AF15F}" srcOrd="0" destOrd="0" presId="urn:microsoft.com/office/officeart/2018/2/layout/IconVerticalSolidList"/>
    <dgm:cxn modelId="{B995F754-9B90-4FBA-B7BE-ED51396131D0}" srcId="{DA27E1E2-017F-4C85-883F-5BF388C967AD}" destId="{234C8D0D-6DA9-4DC1-AA0B-9C34CF327F13}" srcOrd="1" destOrd="0" parTransId="{C4ACF5E0-E8B9-4064-9FBC-B74C15FE64CC}" sibTransId="{F5C1E494-3332-4884-A8D1-72D48D852879}"/>
    <dgm:cxn modelId="{E8C7DC95-C768-4811-9BBF-7DB91ECE860F}" srcId="{D8BFD567-4DE5-4B69-8C3A-1240DDCA1865}" destId="{1A4EB910-0908-4211-B079-238EA13A2204}" srcOrd="0" destOrd="0" parTransId="{0965F95B-A0A6-4204-BDB2-0826B2CC1607}" sibTransId="{5573038C-4C66-4FC0-A34F-501BFB60B045}"/>
    <dgm:cxn modelId="{79525CAC-730F-4EF3-AE96-2204D937572D}" srcId="{DA27E1E2-017F-4C85-883F-5BF388C967AD}" destId="{90E77CC4-9CB7-4DA1-A699-9B3D0A5DEA7C}" srcOrd="2" destOrd="0" parTransId="{B67719C5-82CD-47EB-A327-538C84E49D2C}" sibTransId="{F1F4B282-DACB-4B53-94FD-88EB3BC437C2}"/>
    <dgm:cxn modelId="{510512AD-F9FB-4182-81C7-50698B423D56}" type="presOf" srcId="{234C8D0D-6DA9-4DC1-AA0B-9C34CF327F13}" destId="{158E93DA-D21B-45C2-A8E1-9AF7F4D7EFFB}" srcOrd="0" destOrd="0" presId="urn:microsoft.com/office/officeart/2018/2/layout/IconVerticalSolidList"/>
    <dgm:cxn modelId="{C21DBFED-9915-46BB-B5C8-33D9425C0884}" srcId="{DA27E1E2-017F-4C85-883F-5BF388C967AD}" destId="{D8BFD567-4DE5-4B69-8C3A-1240DDCA1865}" srcOrd="3" destOrd="0" parTransId="{4B23C0B6-A11B-4729-B303-CC423402EACC}" sibTransId="{A5FF3B57-C414-42A1-ADDE-2ED57187B911}"/>
    <dgm:cxn modelId="{10F045A3-3C3D-4A4B-8743-95CB0F3265D5}" type="presParOf" srcId="{9A6FE700-B5C3-4472-98FD-05EA2C1C10C7}" destId="{94C997C8-00EE-4C23-8C77-C9CAED2E9585}" srcOrd="0" destOrd="0" presId="urn:microsoft.com/office/officeart/2018/2/layout/IconVerticalSolidList"/>
    <dgm:cxn modelId="{8C0CB9C4-00D3-4DA0-B734-EA7A193E0BA5}" type="presParOf" srcId="{94C997C8-00EE-4C23-8C77-C9CAED2E9585}" destId="{5E66F0DE-8DF2-4E7A-B8D2-E1BC63A6BDC9}" srcOrd="0" destOrd="0" presId="urn:microsoft.com/office/officeart/2018/2/layout/IconVerticalSolidList"/>
    <dgm:cxn modelId="{99D7C0B3-854D-45AB-AA3F-327B7E45E4E8}" type="presParOf" srcId="{94C997C8-00EE-4C23-8C77-C9CAED2E9585}" destId="{9AF969E7-4FF0-411B-A364-82E166712A3B}" srcOrd="1" destOrd="0" presId="urn:microsoft.com/office/officeart/2018/2/layout/IconVerticalSolidList"/>
    <dgm:cxn modelId="{EDE9FB2B-83AF-4549-A071-BDC05C8DE66E}" type="presParOf" srcId="{94C997C8-00EE-4C23-8C77-C9CAED2E9585}" destId="{52A9AD70-A92C-4467-83F1-A136F6AC3F2D}" srcOrd="2" destOrd="0" presId="urn:microsoft.com/office/officeart/2018/2/layout/IconVerticalSolidList"/>
    <dgm:cxn modelId="{12A14924-5585-4C92-999D-DC4099B1E629}" type="presParOf" srcId="{94C997C8-00EE-4C23-8C77-C9CAED2E9585}" destId="{EFE6DE7E-2DD5-456F-B125-018F51C04E00}" srcOrd="3" destOrd="0" presId="urn:microsoft.com/office/officeart/2018/2/layout/IconVerticalSolidList"/>
    <dgm:cxn modelId="{8E742EE9-3EA0-4B53-93BE-BB0DDB177D1A}" type="presParOf" srcId="{9A6FE700-B5C3-4472-98FD-05EA2C1C10C7}" destId="{9D356F46-6839-47E4-AA2F-CA65C98C64FA}" srcOrd="1" destOrd="0" presId="urn:microsoft.com/office/officeart/2018/2/layout/IconVerticalSolidList"/>
    <dgm:cxn modelId="{71B87249-866B-44F1-9723-A3E84509C445}" type="presParOf" srcId="{9A6FE700-B5C3-4472-98FD-05EA2C1C10C7}" destId="{77A79405-25F4-4BFA-B4F0-A8AB15EDC42E}" srcOrd="2" destOrd="0" presId="urn:microsoft.com/office/officeart/2018/2/layout/IconVerticalSolidList"/>
    <dgm:cxn modelId="{03884481-A3DC-4F71-8B9C-32F584B96387}" type="presParOf" srcId="{77A79405-25F4-4BFA-B4F0-A8AB15EDC42E}" destId="{9F1C77C1-BEAE-4191-AE7E-D1BF66BD055E}" srcOrd="0" destOrd="0" presId="urn:microsoft.com/office/officeart/2018/2/layout/IconVerticalSolidList"/>
    <dgm:cxn modelId="{0D6A2A4A-0256-46C0-BF2B-B642E1212233}" type="presParOf" srcId="{77A79405-25F4-4BFA-B4F0-A8AB15EDC42E}" destId="{741CCE76-0153-4E35-BE6E-110F86F80D18}" srcOrd="1" destOrd="0" presId="urn:microsoft.com/office/officeart/2018/2/layout/IconVerticalSolidList"/>
    <dgm:cxn modelId="{824138D3-B060-47B7-BFF3-947EB4B3A326}" type="presParOf" srcId="{77A79405-25F4-4BFA-B4F0-A8AB15EDC42E}" destId="{24E5639F-3C4B-4B6F-A29F-A1476A6B1EDD}" srcOrd="2" destOrd="0" presId="urn:microsoft.com/office/officeart/2018/2/layout/IconVerticalSolidList"/>
    <dgm:cxn modelId="{C6BF819A-06E2-4DAD-ABCD-E229F94383BF}" type="presParOf" srcId="{77A79405-25F4-4BFA-B4F0-A8AB15EDC42E}" destId="{158E93DA-D21B-45C2-A8E1-9AF7F4D7EFFB}" srcOrd="3" destOrd="0" presId="urn:microsoft.com/office/officeart/2018/2/layout/IconVerticalSolidList"/>
    <dgm:cxn modelId="{1B55E81C-BAE4-4E44-AE57-BDE303002EEA}" type="presParOf" srcId="{9A6FE700-B5C3-4472-98FD-05EA2C1C10C7}" destId="{BE2F80E3-2FF1-441B-8ED7-B0C357D0C403}" srcOrd="3" destOrd="0" presId="urn:microsoft.com/office/officeart/2018/2/layout/IconVerticalSolidList"/>
    <dgm:cxn modelId="{EFF5105F-6345-46E9-90E8-078FAE10EDEF}" type="presParOf" srcId="{9A6FE700-B5C3-4472-98FD-05EA2C1C10C7}" destId="{9602E652-FA39-44F3-A63C-D7967E34C3A6}" srcOrd="4" destOrd="0" presId="urn:microsoft.com/office/officeart/2018/2/layout/IconVerticalSolidList"/>
    <dgm:cxn modelId="{685BC62E-5937-44A2-9E5C-1F94C7B9973D}" type="presParOf" srcId="{9602E652-FA39-44F3-A63C-D7967E34C3A6}" destId="{86219FE1-51E1-4CC1-8894-87D27439C9B8}" srcOrd="0" destOrd="0" presId="urn:microsoft.com/office/officeart/2018/2/layout/IconVerticalSolidList"/>
    <dgm:cxn modelId="{F63222E5-2C76-40EB-A6FC-00A73A94876C}" type="presParOf" srcId="{9602E652-FA39-44F3-A63C-D7967E34C3A6}" destId="{0C608F39-32B1-4E5B-AD69-1AD97E48E0A5}" srcOrd="1" destOrd="0" presId="urn:microsoft.com/office/officeart/2018/2/layout/IconVerticalSolidList"/>
    <dgm:cxn modelId="{DC65D3C1-99AB-4793-895A-CFAFFF8239E3}" type="presParOf" srcId="{9602E652-FA39-44F3-A63C-D7967E34C3A6}" destId="{70A65514-1865-478A-8154-E1C9ECF2EAA6}" srcOrd="2" destOrd="0" presId="urn:microsoft.com/office/officeart/2018/2/layout/IconVerticalSolidList"/>
    <dgm:cxn modelId="{F0915610-3195-42E9-80CF-56C130FF4E43}" type="presParOf" srcId="{9602E652-FA39-44F3-A63C-D7967E34C3A6}" destId="{EF18546B-C7FF-46FD-A821-773B77E38C57}" srcOrd="3" destOrd="0" presId="urn:microsoft.com/office/officeart/2018/2/layout/IconVerticalSolidList"/>
    <dgm:cxn modelId="{C85A4FAD-4C53-4256-A9A3-6826B472C069}" type="presParOf" srcId="{9A6FE700-B5C3-4472-98FD-05EA2C1C10C7}" destId="{007B00C2-E9F1-42CE-AA08-D8C6EDEC223D}" srcOrd="5" destOrd="0" presId="urn:microsoft.com/office/officeart/2018/2/layout/IconVerticalSolidList"/>
    <dgm:cxn modelId="{458A8B45-E368-414D-8EBF-2D0C98AB38EA}" type="presParOf" srcId="{9A6FE700-B5C3-4472-98FD-05EA2C1C10C7}" destId="{A6DED10D-B8A1-422C-BD55-21E8481E0DCD}" srcOrd="6" destOrd="0" presId="urn:microsoft.com/office/officeart/2018/2/layout/IconVerticalSolidList"/>
    <dgm:cxn modelId="{D1DAEF7E-B48E-42CB-8B04-F1E14E4FBF41}" type="presParOf" srcId="{A6DED10D-B8A1-422C-BD55-21E8481E0DCD}" destId="{0C3E2DEC-1971-4196-91A7-26F885C871BD}" srcOrd="0" destOrd="0" presId="urn:microsoft.com/office/officeart/2018/2/layout/IconVerticalSolidList"/>
    <dgm:cxn modelId="{4D963B3F-1184-40A1-958D-832A6624F2F6}" type="presParOf" srcId="{A6DED10D-B8A1-422C-BD55-21E8481E0DCD}" destId="{08CDF122-C1D2-4573-9FD8-840369D1069E}" srcOrd="1" destOrd="0" presId="urn:microsoft.com/office/officeart/2018/2/layout/IconVerticalSolidList"/>
    <dgm:cxn modelId="{24FFC3B7-B54F-43F0-9A8D-29C0C068AD8B}" type="presParOf" srcId="{A6DED10D-B8A1-422C-BD55-21E8481E0DCD}" destId="{B56A5C5E-A164-464A-B3D8-D66092F60031}" srcOrd="2" destOrd="0" presId="urn:microsoft.com/office/officeart/2018/2/layout/IconVerticalSolidList"/>
    <dgm:cxn modelId="{6BAF3792-0913-4BB9-A4DB-B94494341885}" type="presParOf" srcId="{A6DED10D-B8A1-422C-BD55-21E8481E0DCD}" destId="{E9875CDF-ED21-43A5-92AC-C44662FCE5E1}" srcOrd="3" destOrd="0" presId="urn:microsoft.com/office/officeart/2018/2/layout/IconVerticalSolidList"/>
    <dgm:cxn modelId="{5DCB3235-1A06-4025-9E5F-96DFE4F64CD0}" type="presParOf" srcId="{A6DED10D-B8A1-422C-BD55-21E8481E0DCD}" destId="{A4B17225-A756-4C6E-9F9B-7A8D022AF15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97DAA-4313-46A4-811C-80F7C95C52CF}">
      <dsp:nvSpPr>
        <dsp:cNvPr id="0" name=""/>
        <dsp:cNvSpPr/>
      </dsp:nvSpPr>
      <dsp:spPr>
        <a:xfrm>
          <a:off x="0" y="2625287"/>
          <a:ext cx="9863205" cy="1722472"/>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b="1" kern="1200" dirty="0"/>
            <a:t>More effici</a:t>
          </a:r>
          <a:r>
            <a:rPr lang="en-GB" sz="3300" kern="1200" dirty="0"/>
            <a:t>ent and cost effective care</a:t>
          </a:r>
          <a:endParaRPr lang="en-US" sz="3300" kern="1200" dirty="0"/>
        </a:p>
      </dsp:txBody>
      <dsp:txXfrm>
        <a:off x="0" y="2625287"/>
        <a:ext cx="9863205" cy="1722472"/>
      </dsp:txXfrm>
    </dsp:sp>
    <dsp:sp modelId="{42A0807C-0093-48D7-AC1F-ACBD6E29B545}">
      <dsp:nvSpPr>
        <dsp:cNvPr id="0" name=""/>
        <dsp:cNvSpPr/>
      </dsp:nvSpPr>
      <dsp:spPr>
        <a:xfrm rot="10800000">
          <a:off x="0" y="1961"/>
          <a:ext cx="9863205" cy="2649163"/>
        </a:xfrm>
        <a:prstGeom prst="upArrowCallou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kern="1200"/>
            <a:t>Aspects of stroke management</a:t>
          </a:r>
          <a:endParaRPr lang="en-US" sz="3300" kern="1200"/>
        </a:p>
      </dsp:txBody>
      <dsp:txXfrm rot="-10800000">
        <a:off x="0" y="1961"/>
        <a:ext cx="9863205" cy="929856"/>
      </dsp:txXfrm>
    </dsp:sp>
    <dsp:sp modelId="{37BDBECE-0FC1-4778-B55E-6F4EE53880A7}">
      <dsp:nvSpPr>
        <dsp:cNvPr id="0" name=""/>
        <dsp:cNvSpPr/>
      </dsp:nvSpPr>
      <dsp:spPr>
        <a:xfrm>
          <a:off x="0"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Health monitoring</a:t>
          </a:r>
          <a:endParaRPr lang="en-US" sz="1400" kern="1200" dirty="0"/>
        </a:p>
      </dsp:txBody>
      <dsp:txXfrm>
        <a:off x="0" y="931817"/>
        <a:ext cx="1232900" cy="792099"/>
      </dsp:txXfrm>
    </dsp:sp>
    <dsp:sp modelId="{14D50ADC-C288-41AC-91F0-ADA89B9A62C8}">
      <dsp:nvSpPr>
        <dsp:cNvPr id="0" name=""/>
        <dsp:cNvSpPr/>
      </dsp:nvSpPr>
      <dsp:spPr>
        <a:xfrm>
          <a:off x="1232900"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Healthcare delivery</a:t>
          </a:r>
          <a:endParaRPr lang="en-US" sz="1400" kern="1200" dirty="0"/>
        </a:p>
      </dsp:txBody>
      <dsp:txXfrm>
        <a:off x="1232900" y="931817"/>
        <a:ext cx="1232900" cy="792099"/>
      </dsp:txXfrm>
    </dsp:sp>
    <dsp:sp modelId="{274F2B28-89CF-4826-B13A-2C8DB729D19A}">
      <dsp:nvSpPr>
        <dsp:cNvPr id="0" name=""/>
        <dsp:cNvSpPr/>
      </dsp:nvSpPr>
      <dsp:spPr>
        <a:xfrm>
          <a:off x="2465801"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t>AI – interpretation support </a:t>
          </a:r>
        </a:p>
      </dsp:txBody>
      <dsp:txXfrm>
        <a:off x="2465801" y="931817"/>
        <a:ext cx="1232900" cy="792099"/>
      </dsp:txXfrm>
    </dsp:sp>
    <dsp:sp modelId="{B1A8C9DA-BBDC-49A9-AD2D-1B72BAA78F6B}">
      <dsp:nvSpPr>
        <dsp:cNvPr id="0" name=""/>
        <dsp:cNvSpPr/>
      </dsp:nvSpPr>
      <dsp:spPr>
        <a:xfrm>
          <a:off x="3698701"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Decision support</a:t>
          </a:r>
        </a:p>
      </dsp:txBody>
      <dsp:txXfrm>
        <a:off x="3698701" y="931817"/>
        <a:ext cx="1232900" cy="792099"/>
      </dsp:txXfrm>
    </dsp:sp>
    <dsp:sp modelId="{280E3FEC-75B3-49AA-8D6C-DF484CD6257B}">
      <dsp:nvSpPr>
        <dsp:cNvPr id="0" name=""/>
        <dsp:cNvSpPr/>
      </dsp:nvSpPr>
      <dsp:spPr>
        <a:xfrm>
          <a:off x="4931602"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Rehabilitation aids and </a:t>
          </a:r>
        </a:p>
        <a:p>
          <a:pPr marL="0" lvl="0" indent="0" algn="ctr" defTabSz="577850">
            <a:lnSpc>
              <a:spcPct val="90000"/>
            </a:lnSpc>
            <a:spcBef>
              <a:spcPct val="0"/>
            </a:spcBef>
            <a:spcAft>
              <a:spcPct val="35000"/>
            </a:spcAft>
            <a:buNone/>
          </a:pPr>
          <a:r>
            <a:rPr lang="en-GB" sz="1300" kern="1200" dirty="0"/>
            <a:t>adaptions</a:t>
          </a:r>
          <a:endParaRPr lang="en-US" sz="1300" kern="1200" dirty="0"/>
        </a:p>
      </dsp:txBody>
      <dsp:txXfrm>
        <a:off x="4931602" y="931817"/>
        <a:ext cx="1232900" cy="792099"/>
      </dsp:txXfrm>
    </dsp:sp>
    <dsp:sp modelId="{C2063D1A-58FE-4D6F-8C57-9A60424FEC34}">
      <dsp:nvSpPr>
        <dsp:cNvPr id="0" name=""/>
        <dsp:cNvSpPr/>
      </dsp:nvSpPr>
      <dsp:spPr>
        <a:xfrm>
          <a:off x="6164503"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Patient monitoring devices</a:t>
          </a:r>
          <a:endParaRPr lang="en-US" sz="1400" kern="1200" dirty="0"/>
        </a:p>
      </dsp:txBody>
      <dsp:txXfrm>
        <a:off x="6164503" y="931817"/>
        <a:ext cx="1232900" cy="792099"/>
      </dsp:txXfrm>
    </dsp:sp>
    <dsp:sp modelId="{1E933235-1274-4E4C-9E31-42B8C0A7AD49}">
      <dsp:nvSpPr>
        <dsp:cNvPr id="0" name=""/>
        <dsp:cNvSpPr/>
      </dsp:nvSpPr>
      <dsp:spPr>
        <a:xfrm>
          <a:off x="7397403"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Data platforms</a:t>
          </a:r>
          <a:endParaRPr lang="en-US" sz="1400" kern="1200" dirty="0"/>
        </a:p>
      </dsp:txBody>
      <dsp:txXfrm>
        <a:off x="7397403" y="931817"/>
        <a:ext cx="1232900" cy="792099"/>
      </dsp:txXfrm>
    </dsp:sp>
    <dsp:sp modelId="{C0F11BEC-C374-44B3-B173-455C80DA4F7E}">
      <dsp:nvSpPr>
        <dsp:cNvPr id="0" name=""/>
        <dsp:cNvSpPr/>
      </dsp:nvSpPr>
      <dsp:spPr>
        <a:xfrm>
          <a:off x="8630304" y="931817"/>
          <a:ext cx="1232900" cy="7920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a:t>
          </a:r>
          <a:endParaRPr lang="en-US" sz="1400" kern="1200" dirty="0"/>
        </a:p>
      </dsp:txBody>
      <dsp:txXfrm>
        <a:off x="8630304" y="931817"/>
        <a:ext cx="1232900" cy="792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6F0DE-8DF2-4E7A-B8D2-E1BC63A6BDC9}">
      <dsp:nvSpPr>
        <dsp:cNvPr id="0" name=""/>
        <dsp:cNvSpPr/>
      </dsp:nvSpPr>
      <dsp:spPr>
        <a:xfrm>
          <a:off x="0" y="1610"/>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969E7-4FF0-411B-A364-82E166712A3B}">
      <dsp:nvSpPr>
        <dsp:cNvPr id="0" name=""/>
        <dsp:cNvSpPr/>
      </dsp:nvSpPr>
      <dsp:spPr>
        <a:xfrm>
          <a:off x="246938" y="185284"/>
          <a:ext cx="448979" cy="448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E6DE7E-2DD5-456F-B125-018F51C04E00}">
      <dsp:nvSpPr>
        <dsp:cNvPr id="0" name=""/>
        <dsp:cNvSpPr/>
      </dsp:nvSpPr>
      <dsp:spPr>
        <a:xfrm>
          <a:off x="942857" y="1610"/>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GB" sz="2200" kern="1200" dirty="0"/>
            <a:t>Meets the needs of health services</a:t>
          </a:r>
          <a:endParaRPr lang="en-US" sz="2200" kern="1200" dirty="0"/>
        </a:p>
      </dsp:txBody>
      <dsp:txXfrm>
        <a:off x="942857" y="1610"/>
        <a:ext cx="7653810" cy="816326"/>
      </dsp:txXfrm>
    </dsp:sp>
    <dsp:sp modelId="{9F1C77C1-BEAE-4191-AE7E-D1BF66BD055E}">
      <dsp:nvSpPr>
        <dsp:cNvPr id="0" name=""/>
        <dsp:cNvSpPr/>
      </dsp:nvSpPr>
      <dsp:spPr>
        <a:xfrm>
          <a:off x="0" y="1022019"/>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CCE76-0153-4E35-BE6E-110F86F80D18}">
      <dsp:nvSpPr>
        <dsp:cNvPr id="0" name=""/>
        <dsp:cNvSpPr/>
      </dsp:nvSpPr>
      <dsp:spPr>
        <a:xfrm>
          <a:off x="246938" y="1205692"/>
          <a:ext cx="448979" cy="448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E93DA-D21B-45C2-A8E1-9AF7F4D7EFFB}">
      <dsp:nvSpPr>
        <dsp:cNvPr id="0" name=""/>
        <dsp:cNvSpPr/>
      </dsp:nvSpPr>
      <dsp:spPr>
        <a:xfrm>
          <a:off x="942857" y="1022019"/>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US" sz="2200" kern="1200" dirty="0"/>
            <a:t>Meets the needs of health care users </a:t>
          </a:r>
        </a:p>
      </dsp:txBody>
      <dsp:txXfrm>
        <a:off x="942857" y="1022019"/>
        <a:ext cx="7653810" cy="816326"/>
      </dsp:txXfrm>
    </dsp:sp>
    <dsp:sp modelId="{86219FE1-51E1-4CC1-8894-87D27439C9B8}">
      <dsp:nvSpPr>
        <dsp:cNvPr id="0" name=""/>
        <dsp:cNvSpPr/>
      </dsp:nvSpPr>
      <dsp:spPr>
        <a:xfrm>
          <a:off x="0" y="2042427"/>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08F39-32B1-4E5B-AD69-1AD97E48E0A5}">
      <dsp:nvSpPr>
        <dsp:cNvPr id="0" name=""/>
        <dsp:cNvSpPr/>
      </dsp:nvSpPr>
      <dsp:spPr>
        <a:xfrm>
          <a:off x="246938" y="2226100"/>
          <a:ext cx="448979" cy="448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18546B-C7FF-46FD-A821-773B77E38C57}">
      <dsp:nvSpPr>
        <dsp:cNvPr id="0" name=""/>
        <dsp:cNvSpPr/>
      </dsp:nvSpPr>
      <dsp:spPr>
        <a:xfrm>
          <a:off x="942857" y="2042427"/>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GB" sz="2200" kern="1200"/>
            <a:t>Proven to be cost effective</a:t>
          </a:r>
          <a:endParaRPr lang="en-US" sz="2200" kern="1200"/>
        </a:p>
      </dsp:txBody>
      <dsp:txXfrm>
        <a:off x="942857" y="2042427"/>
        <a:ext cx="7653810" cy="816326"/>
      </dsp:txXfrm>
    </dsp:sp>
    <dsp:sp modelId="{0C3E2DEC-1971-4196-91A7-26F885C871BD}">
      <dsp:nvSpPr>
        <dsp:cNvPr id="0" name=""/>
        <dsp:cNvSpPr/>
      </dsp:nvSpPr>
      <dsp:spPr>
        <a:xfrm>
          <a:off x="0" y="3062835"/>
          <a:ext cx="8596668" cy="816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DF122-C1D2-4573-9FD8-840369D1069E}">
      <dsp:nvSpPr>
        <dsp:cNvPr id="0" name=""/>
        <dsp:cNvSpPr/>
      </dsp:nvSpPr>
      <dsp:spPr>
        <a:xfrm>
          <a:off x="246938" y="3246509"/>
          <a:ext cx="448979" cy="4489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875CDF-ED21-43A5-92AC-C44662FCE5E1}">
      <dsp:nvSpPr>
        <dsp:cNvPr id="0" name=""/>
        <dsp:cNvSpPr/>
      </dsp:nvSpPr>
      <dsp:spPr>
        <a:xfrm>
          <a:off x="942857" y="3062835"/>
          <a:ext cx="386850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977900">
            <a:lnSpc>
              <a:spcPct val="100000"/>
            </a:lnSpc>
            <a:spcBef>
              <a:spcPct val="0"/>
            </a:spcBef>
            <a:spcAft>
              <a:spcPct val="35000"/>
            </a:spcAft>
            <a:buNone/>
          </a:pPr>
          <a:r>
            <a:rPr lang="en-GB" sz="2200" kern="1200" dirty="0"/>
            <a:t>Evidenced based</a:t>
          </a:r>
          <a:endParaRPr lang="en-US" sz="2200" kern="1200" dirty="0"/>
        </a:p>
      </dsp:txBody>
      <dsp:txXfrm>
        <a:off x="942857" y="3062835"/>
        <a:ext cx="3868500" cy="816326"/>
      </dsp:txXfrm>
    </dsp:sp>
    <dsp:sp modelId="{A4B17225-A756-4C6E-9F9B-7A8D022AF15F}">
      <dsp:nvSpPr>
        <dsp:cNvPr id="0" name=""/>
        <dsp:cNvSpPr/>
      </dsp:nvSpPr>
      <dsp:spPr>
        <a:xfrm>
          <a:off x="4811357" y="3062835"/>
          <a:ext cx="37853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800100">
            <a:lnSpc>
              <a:spcPct val="100000"/>
            </a:lnSpc>
            <a:spcBef>
              <a:spcPct val="0"/>
            </a:spcBef>
            <a:spcAft>
              <a:spcPct val="35000"/>
            </a:spcAft>
            <a:buNone/>
          </a:pPr>
          <a:r>
            <a:rPr lang="en-GB" sz="1800" kern="1200"/>
            <a:t>Clinical studies </a:t>
          </a:r>
          <a:endParaRPr lang="en-US" sz="1800" kern="1200"/>
        </a:p>
      </dsp:txBody>
      <dsp:txXfrm>
        <a:off x="4811357" y="3062835"/>
        <a:ext cx="3785310" cy="816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67F99-9170-403A-8BCC-0991ECD7B607}" type="datetimeFigureOut">
              <a:rPr lang="en-GB" smtClean="0"/>
              <a:t>27/08/2020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AB176-CF5F-4780-B58B-823B8B24DA57}" type="slidenum">
              <a:rPr lang="en-GB" smtClean="0"/>
              <a:t>‹#›</a:t>
            </a:fld>
            <a:endParaRPr lang="en-GB"/>
          </a:p>
        </p:txBody>
      </p:sp>
    </p:spTree>
    <p:extLst>
      <p:ext uri="{BB962C8B-B14F-4D97-AF65-F5344CB8AC3E}">
        <p14:creationId xmlns:p14="http://schemas.microsoft.com/office/powerpoint/2010/main" val="192010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and I would like to thank Nursing now and Same You for inviting me to give this talk today </a:t>
            </a:r>
          </a:p>
        </p:txBody>
      </p:sp>
      <p:sp>
        <p:nvSpPr>
          <p:cNvPr id="4" name="Slide Number Placeholder 3"/>
          <p:cNvSpPr>
            <a:spLocks noGrp="1"/>
          </p:cNvSpPr>
          <p:nvPr>
            <p:ph type="sldNum" sz="quarter" idx="5"/>
          </p:nvPr>
        </p:nvSpPr>
        <p:spPr/>
        <p:txBody>
          <a:bodyPr/>
          <a:lstStyle/>
          <a:p>
            <a:fld id="{3DAAB176-CF5F-4780-B58B-823B8B24DA57}" type="slidenum">
              <a:rPr lang="en-GB" smtClean="0"/>
              <a:t>1</a:t>
            </a:fld>
            <a:endParaRPr lang="en-GB"/>
          </a:p>
        </p:txBody>
      </p:sp>
    </p:spTree>
    <p:extLst>
      <p:ext uri="{BB962C8B-B14F-4D97-AF65-F5344CB8AC3E}">
        <p14:creationId xmlns:p14="http://schemas.microsoft.com/office/powerpoint/2010/main" val="158936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715EB-E3CF-497A-82F9-1086A83091A8}" type="slidenum">
              <a:rPr lang="en-GB" smtClean="0"/>
              <a:t>10</a:t>
            </a:fld>
            <a:endParaRPr lang="en-GB"/>
          </a:p>
        </p:txBody>
      </p:sp>
    </p:spTree>
    <p:extLst>
      <p:ext uri="{BB962C8B-B14F-4D97-AF65-F5344CB8AC3E}">
        <p14:creationId xmlns:p14="http://schemas.microsoft.com/office/powerpoint/2010/main" val="199342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11</a:t>
            </a:fld>
            <a:endParaRPr lang="en-GB"/>
          </a:p>
        </p:txBody>
      </p:sp>
    </p:spTree>
    <p:extLst>
      <p:ext uri="{BB962C8B-B14F-4D97-AF65-F5344CB8AC3E}">
        <p14:creationId xmlns:p14="http://schemas.microsoft.com/office/powerpoint/2010/main" val="342010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12</a:t>
            </a:fld>
            <a:endParaRPr lang="en-GB"/>
          </a:p>
        </p:txBody>
      </p:sp>
    </p:spTree>
    <p:extLst>
      <p:ext uri="{BB962C8B-B14F-4D97-AF65-F5344CB8AC3E}">
        <p14:creationId xmlns:p14="http://schemas.microsoft.com/office/powerpoint/2010/main" val="11235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13</a:t>
            </a:fld>
            <a:endParaRPr lang="en-GB"/>
          </a:p>
        </p:txBody>
      </p:sp>
    </p:spTree>
    <p:extLst>
      <p:ext uri="{BB962C8B-B14F-4D97-AF65-F5344CB8AC3E}">
        <p14:creationId xmlns:p14="http://schemas.microsoft.com/office/powerpoint/2010/main" val="122250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POC tests for hydration compared to osmolality</a:t>
            </a:r>
          </a:p>
          <a:p>
            <a:r>
              <a:rPr lang="en-GB" dirty="0"/>
              <a:t>specific gravity</a:t>
            </a:r>
          </a:p>
          <a:p>
            <a:r>
              <a:rPr lang="en-GB" dirty="0"/>
              <a:t>Colour</a:t>
            </a:r>
          </a:p>
          <a:p>
            <a:r>
              <a:rPr lang="en-GB" dirty="0"/>
              <a:t>skin turgidity</a:t>
            </a:r>
          </a:p>
          <a:p>
            <a:r>
              <a:rPr lang="en-GB" dirty="0"/>
              <a:t>Estimate osmolarity from U&amp;Es and venous blood glucose</a:t>
            </a:r>
          </a:p>
        </p:txBody>
      </p:sp>
      <p:sp>
        <p:nvSpPr>
          <p:cNvPr id="4" name="Slide Number Placeholder 3"/>
          <p:cNvSpPr>
            <a:spLocks noGrp="1"/>
          </p:cNvSpPr>
          <p:nvPr>
            <p:ph type="sldNum" sz="quarter" idx="10"/>
          </p:nvPr>
        </p:nvSpPr>
        <p:spPr/>
        <p:txBody>
          <a:bodyPr/>
          <a:lstStyle/>
          <a:p>
            <a:fld id="{CAF715EB-E3CF-497A-82F9-1086A83091A8}" type="slidenum">
              <a:rPr lang="en-GB" smtClean="0"/>
              <a:t>14</a:t>
            </a:fld>
            <a:endParaRPr lang="en-GB"/>
          </a:p>
        </p:txBody>
      </p:sp>
    </p:spTree>
    <p:extLst>
      <p:ext uri="{BB962C8B-B14F-4D97-AF65-F5344CB8AC3E}">
        <p14:creationId xmlns:p14="http://schemas.microsoft.com/office/powerpoint/2010/main" val="384202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15</a:t>
            </a:fld>
            <a:endParaRPr lang="en-GB"/>
          </a:p>
        </p:txBody>
      </p:sp>
    </p:spTree>
    <p:extLst>
      <p:ext uri="{BB962C8B-B14F-4D97-AF65-F5344CB8AC3E}">
        <p14:creationId xmlns:p14="http://schemas.microsoft.com/office/powerpoint/2010/main" val="15123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16</a:t>
            </a:fld>
            <a:endParaRPr lang="en-GB"/>
          </a:p>
        </p:txBody>
      </p:sp>
    </p:spTree>
    <p:extLst>
      <p:ext uri="{BB962C8B-B14F-4D97-AF65-F5344CB8AC3E}">
        <p14:creationId xmlns:p14="http://schemas.microsoft.com/office/powerpoint/2010/main" val="317362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17</a:t>
            </a:fld>
            <a:endParaRPr lang="en-GB"/>
          </a:p>
        </p:txBody>
      </p:sp>
    </p:spTree>
    <p:extLst>
      <p:ext uri="{BB962C8B-B14F-4D97-AF65-F5344CB8AC3E}">
        <p14:creationId xmlns:p14="http://schemas.microsoft.com/office/powerpoint/2010/main" val="1822715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technology plays a key role in modern, complex healthcare. </a:t>
            </a:r>
          </a:p>
          <a:p>
            <a:endParaRPr lang="en-GB" dirty="0"/>
          </a:p>
          <a:p>
            <a:r>
              <a:rPr lang="en-GB" dirty="0"/>
              <a:t>The heavy demands of stroke care could be mitigated to a degree by using information technology. </a:t>
            </a:r>
          </a:p>
          <a:p>
            <a:endParaRPr lang="en-GB" dirty="0"/>
          </a:p>
          <a:p>
            <a:r>
              <a:rPr lang="en-GB" dirty="0"/>
              <a:t>Information technology can reduce the rate of errors, improve communication, assist in diagnosis and monitoring, provide decision support, and enhance implementation of guidelines and recommendations and support training</a:t>
            </a:r>
          </a:p>
        </p:txBody>
      </p:sp>
      <p:sp>
        <p:nvSpPr>
          <p:cNvPr id="4" name="Slide Number Placeholder 3"/>
          <p:cNvSpPr>
            <a:spLocks noGrp="1"/>
          </p:cNvSpPr>
          <p:nvPr>
            <p:ph type="sldNum" sz="quarter" idx="5"/>
          </p:nvPr>
        </p:nvSpPr>
        <p:spPr/>
        <p:txBody>
          <a:bodyPr/>
          <a:lstStyle/>
          <a:p>
            <a:fld id="{3DAAB176-CF5F-4780-B58B-823B8B24DA57}" type="slidenum">
              <a:rPr lang="en-GB" smtClean="0"/>
              <a:t>18</a:t>
            </a:fld>
            <a:endParaRPr lang="en-GB" dirty="0"/>
          </a:p>
        </p:txBody>
      </p:sp>
    </p:spTree>
    <p:extLst>
      <p:ext uri="{BB962C8B-B14F-4D97-AF65-F5344CB8AC3E}">
        <p14:creationId xmlns:p14="http://schemas.microsoft.com/office/powerpoint/2010/main" val="243470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many technologies already impacting our health care</a:t>
            </a:r>
          </a:p>
          <a:p>
            <a:r>
              <a:rPr lang="en-GB" sz="1200" kern="1200" dirty="0">
                <a:solidFill>
                  <a:schemeClr val="tx1"/>
                </a:solidFill>
                <a:effectLst/>
                <a:latin typeface="+mn-lt"/>
                <a:ea typeface="+mn-ea"/>
                <a:cs typeface="+mn-cs"/>
              </a:rPr>
              <a:t>Our hyper-acute telemedicine toolkit and its evaluation, developed as part of Cumbria and Lancashire Tele-Stroke Network, has substantially increased eligible/treated patients with clot busting drugs at all 9 hospitals in the region.  The toolkit, developed as part of our National Institute for Health (NIHR) Research for Patient Benefit project grant (~£250K), and has been adopted across the UK in areas where stroke consultants are in short supply (so not available 24/7 at each hospital), and where geographical challenges make it difficult to redirect patients to hospitals with a stroke specialist available. </a:t>
            </a:r>
          </a:p>
          <a:p>
            <a:r>
              <a:rPr lang="en-GB" sz="1200" kern="1200" dirty="0">
                <a:solidFill>
                  <a:schemeClr val="tx1"/>
                </a:solidFill>
                <a:effectLst/>
                <a:latin typeface="+mn-lt"/>
                <a:ea typeface="+mn-ea"/>
                <a:cs typeface="+mn-cs"/>
              </a:rPr>
              <a:t>Our on-line and technology enhanced delivery of the NETSMART training programme for stroke specialist nurses, making them advanced practitioners, has allowed nurses to take a place on the Tele-stroke rota alongside physicians</a:t>
            </a:r>
          </a:p>
          <a:p>
            <a:endParaRPr lang="en-GB" sz="1200" kern="1200" dirty="0">
              <a:solidFill>
                <a:schemeClr val="tx1"/>
              </a:solidFill>
              <a:effectLst/>
              <a:latin typeface="+mn-lt"/>
              <a:ea typeface="+mn-ea"/>
              <a:cs typeface="+mn-cs"/>
            </a:endParaRPr>
          </a:p>
          <a:p>
            <a:r>
              <a:rPr lang="en-GB" dirty="0"/>
              <a:t>Whilst clot busting drugs are important aspects of care it is co-ordinated stroke unit care that is likely to have the greatest impacts</a:t>
            </a:r>
          </a:p>
          <a:p>
            <a:r>
              <a:rPr lang="en-GB" dirty="0"/>
              <a:t>40% of patients go worse</a:t>
            </a:r>
          </a:p>
          <a:p>
            <a:r>
              <a:rPr lang="en-GB" dirty="0"/>
              <a:t>50% of patients have complications </a:t>
            </a:r>
          </a:p>
          <a:p>
            <a:r>
              <a:rPr lang="en-GB" dirty="0"/>
              <a:t>Effective assessment and management could be achieved in a cost effective manner if we could harness the correct technologies</a:t>
            </a:r>
          </a:p>
          <a:p>
            <a:endParaRPr lang="en-GB" dirty="0"/>
          </a:p>
        </p:txBody>
      </p:sp>
      <p:sp>
        <p:nvSpPr>
          <p:cNvPr id="4" name="Slide Number Placeholder 3"/>
          <p:cNvSpPr>
            <a:spLocks noGrp="1"/>
          </p:cNvSpPr>
          <p:nvPr>
            <p:ph type="sldNum" sz="quarter" idx="5"/>
          </p:nvPr>
        </p:nvSpPr>
        <p:spPr/>
        <p:txBody>
          <a:bodyPr/>
          <a:lstStyle/>
          <a:p>
            <a:fld id="{3DAAB176-CF5F-4780-B58B-823B8B24DA57}" type="slidenum">
              <a:rPr lang="en-GB" smtClean="0"/>
              <a:t>19</a:t>
            </a:fld>
            <a:endParaRPr lang="en-GB" dirty="0"/>
          </a:p>
        </p:txBody>
      </p:sp>
    </p:spTree>
    <p:extLst>
      <p:ext uri="{BB962C8B-B14F-4D97-AF65-F5344CB8AC3E}">
        <p14:creationId xmlns:p14="http://schemas.microsoft.com/office/powerpoint/2010/main" val="23058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r>
              <a:rPr lang="en-GB" dirty="0"/>
              <a:t>So within the presentation I am going to discuss stroke research but the concepts are transferable to other types of brain injury </a:t>
            </a:r>
          </a:p>
          <a:p>
            <a:r>
              <a:rPr lang="en-GB" dirty="0"/>
              <a:t>I am going to discuss funding challenges but from the perspective underpinning evidence for care</a:t>
            </a:r>
          </a:p>
          <a:p>
            <a:r>
              <a:rPr lang="en-GB" dirty="0"/>
              <a:t>Discuss some nursing research that we are undertaking in India</a:t>
            </a:r>
          </a:p>
          <a:p>
            <a:r>
              <a:rPr lang="en-GB" dirty="0"/>
              <a:t>Discuss the potential for technology enhanced solutions across the pathway</a:t>
            </a:r>
          </a:p>
        </p:txBody>
      </p:sp>
      <p:sp>
        <p:nvSpPr>
          <p:cNvPr id="4" name="Slide Number Placeholder 3"/>
          <p:cNvSpPr>
            <a:spLocks noGrp="1"/>
          </p:cNvSpPr>
          <p:nvPr>
            <p:ph type="sldNum" sz="quarter" idx="5"/>
          </p:nvPr>
        </p:nvSpPr>
        <p:spPr/>
        <p:txBody>
          <a:bodyPr/>
          <a:lstStyle/>
          <a:p>
            <a:fld id="{3DAAB176-CF5F-4780-B58B-823B8B24DA57}" type="slidenum">
              <a:rPr lang="en-GB" smtClean="0"/>
              <a:t>2</a:t>
            </a:fld>
            <a:endParaRPr lang="en-GB"/>
          </a:p>
        </p:txBody>
      </p:sp>
    </p:spTree>
    <p:extLst>
      <p:ext uri="{BB962C8B-B14F-4D97-AF65-F5344CB8AC3E}">
        <p14:creationId xmlns:p14="http://schemas.microsoft.com/office/powerpoint/2010/main" val="92598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noticed this the other day </a:t>
            </a:r>
          </a:p>
          <a:p>
            <a:r>
              <a:rPr lang="en-GB" dirty="0"/>
              <a:t>Potential for use in preventing dehydration 36% of people are dehydrated within 24 hours of admission and 62% are dehydrated at some time during their stay </a:t>
            </a:r>
          </a:p>
        </p:txBody>
      </p:sp>
      <p:sp>
        <p:nvSpPr>
          <p:cNvPr id="4" name="Slide Number Placeholder 3"/>
          <p:cNvSpPr>
            <a:spLocks noGrp="1"/>
          </p:cNvSpPr>
          <p:nvPr>
            <p:ph type="sldNum" sz="quarter" idx="5"/>
          </p:nvPr>
        </p:nvSpPr>
        <p:spPr/>
        <p:txBody>
          <a:bodyPr/>
          <a:lstStyle/>
          <a:p>
            <a:fld id="{3DAAB176-CF5F-4780-B58B-823B8B24DA57}" type="slidenum">
              <a:rPr lang="en-GB" smtClean="0"/>
              <a:t>20</a:t>
            </a:fld>
            <a:endParaRPr lang="en-GB"/>
          </a:p>
        </p:txBody>
      </p:sp>
    </p:spTree>
    <p:extLst>
      <p:ext uri="{BB962C8B-B14F-4D97-AF65-F5344CB8AC3E}">
        <p14:creationId xmlns:p14="http://schemas.microsoft.com/office/powerpoint/2010/main" val="3411787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lvl="0"/>
            <a:r>
              <a:rPr lang="en-GB" dirty="0"/>
              <a:t>There are various aspects of the pathway that might be enhanced through technology making it more efficient and cost effective</a:t>
            </a:r>
          </a:p>
          <a:p>
            <a:pPr lvl="0"/>
            <a:endParaRPr lang="en-GB" dirty="0"/>
          </a:p>
          <a:p>
            <a:pPr lvl="0"/>
            <a:r>
              <a:rPr lang="en-GB" dirty="0"/>
              <a:t>Health monitoring (ECG monitoring; hospital/post-discharge, blood pressure, oxygen saturation)</a:t>
            </a:r>
          </a:p>
          <a:p>
            <a:pPr lvl="0"/>
            <a:r>
              <a:rPr lang="en-GB" dirty="0"/>
              <a:t>Healthcare delivery (tele-consultation, </a:t>
            </a:r>
            <a:r>
              <a:rPr lang="en-GB" dirty="0" err="1"/>
              <a:t>cannulae</a:t>
            </a:r>
            <a:r>
              <a:rPr lang="en-GB" dirty="0"/>
              <a:t>, infusion pumps)</a:t>
            </a:r>
          </a:p>
          <a:p>
            <a:r>
              <a:rPr lang="en-GB" dirty="0"/>
              <a:t>Decision-support (shared decision-making, information/evidence provision)</a:t>
            </a:r>
          </a:p>
          <a:p>
            <a:pPr lvl="0"/>
            <a:r>
              <a:rPr lang="en-GB" dirty="0"/>
              <a:t>Wearable monitoring (Bladder function, blood sugar)</a:t>
            </a:r>
          </a:p>
          <a:p>
            <a:pPr lvl="0"/>
            <a:r>
              <a:rPr lang="en-GB" dirty="0"/>
              <a:t>Rehabilitation aids/adaptations (communications aids, digital implants)</a:t>
            </a:r>
          </a:p>
          <a:p>
            <a:pPr lvl="0"/>
            <a:r>
              <a:rPr lang="en-GB" dirty="0"/>
              <a:t>Education and training (tele-networks, web-based modules, simulation)</a:t>
            </a:r>
          </a:p>
          <a:p>
            <a:pPr marL="171450" lvl="0" indent="-171450">
              <a:buFontTx/>
              <a:buChar char="-"/>
            </a:pPr>
            <a:endParaRPr lang="en-GB" dirty="0"/>
          </a:p>
        </p:txBody>
      </p:sp>
      <p:sp>
        <p:nvSpPr>
          <p:cNvPr id="4" name="Slide Number Placeholder 3"/>
          <p:cNvSpPr>
            <a:spLocks noGrp="1"/>
          </p:cNvSpPr>
          <p:nvPr>
            <p:ph type="sldNum" sz="quarter" idx="5"/>
          </p:nvPr>
        </p:nvSpPr>
        <p:spPr/>
        <p:txBody>
          <a:bodyPr/>
          <a:lstStyle/>
          <a:p>
            <a:fld id="{3DAAB176-CF5F-4780-B58B-823B8B24DA57}" type="slidenum">
              <a:rPr lang="en-GB" smtClean="0"/>
              <a:t>21</a:t>
            </a:fld>
            <a:endParaRPr lang="en-GB"/>
          </a:p>
        </p:txBody>
      </p:sp>
    </p:spTree>
    <p:extLst>
      <p:ext uri="{BB962C8B-B14F-4D97-AF65-F5344CB8AC3E}">
        <p14:creationId xmlns:p14="http://schemas.microsoft.com/office/powerpoint/2010/main" val="238106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 is essential when it meets the needs of providers and users</a:t>
            </a:r>
          </a:p>
          <a:p>
            <a:r>
              <a:rPr lang="en-GB" dirty="0"/>
              <a:t>It needs to be cost effective </a:t>
            </a:r>
          </a:p>
          <a:p>
            <a:r>
              <a:rPr lang="en-GB" dirty="0"/>
              <a:t>And it needs to be evidenced based and in order to do that we need clinical trials </a:t>
            </a:r>
          </a:p>
        </p:txBody>
      </p:sp>
      <p:sp>
        <p:nvSpPr>
          <p:cNvPr id="4" name="Slide Number Placeholder 3"/>
          <p:cNvSpPr>
            <a:spLocks noGrp="1"/>
          </p:cNvSpPr>
          <p:nvPr>
            <p:ph type="sldNum" sz="quarter" idx="5"/>
          </p:nvPr>
        </p:nvSpPr>
        <p:spPr/>
        <p:txBody>
          <a:bodyPr/>
          <a:lstStyle/>
          <a:p>
            <a:fld id="{3DAAB176-CF5F-4780-B58B-823B8B24DA57}" type="slidenum">
              <a:rPr lang="en-GB" smtClean="0"/>
              <a:t>22</a:t>
            </a:fld>
            <a:endParaRPr lang="en-GB"/>
          </a:p>
        </p:txBody>
      </p:sp>
    </p:spTree>
    <p:extLst>
      <p:ext uri="{BB962C8B-B14F-4D97-AF65-F5344CB8AC3E}">
        <p14:creationId xmlns:p14="http://schemas.microsoft.com/office/powerpoint/2010/main" val="132622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stroke nurses we are still developing an evidence base for specific interventions, we need better methods to improve the detection of complications and more research on specifics of implementing evidence into practice. We are starting to develop research base to inform decision making with a view to enhancing patient care and improving outcomes, but we still have much more research to do.</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3DAAB176-CF5F-4780-B58B-823B8B24DA57}" type="slidenum">
              <a:rPr lang="en-GB" smtClean="0"/>
              <a:t>23</a:t>
            </a:fld>
            <a:endParaRPr lang="en-GB"/>
          </a:p>
        </p:txBody>
      </p:sp>
    </p:spTree>
    <p:extLst>
      <p:ext uri="{BB962C8B-B14F-4D97-AF65-F5344CB8AC3E}">
        <p14:creationId xmlns:p14="http://schemas.microsoft.com/office/powerpoint/2010/main" val="971113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AAB176-CF5F-4780-B58B-823B8B24DA57}" type="slidenum">
              <a:rPr lang="en-GB" smtClean="0"/>
              <a:t>24</a:t>
            </a:fld>
            <a:endParaRPr lang="en-GB"/>
          </a:p>
        </p:txBody>
      </p:sp>
    </p:spTree>
    <p:extLst>
      <p:ext uri="{BB962C8B-B14F-4D97-AF65-F5344CB8AC3E}">
        <p14:creationId xmlns:p14="http://schemas.microsoft.com/office/powerpoint/2010/main" val="741365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25</a:t>
            </a:fld>
            <a:endParaRPr lang="en-GB"/>
          </a:p>
        </p:txBody>
      </p:sp>
    </p:spTree>
    <p:extLst>
      <p:ext uri="{BB962C8B-B14F-4D97-AF65-F5344CB8AC3E}">
        <p14:creationId xmlns:p14="http://schemas.microsoft.com/office/powerpoint/2010/main" val="320967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competition for scare resources – it isn’t a bottomless pot and we all have to fight for the resources available</a:t>
            </a:r>
          </a:p>
          <a:p>
            <a:r>
              <a:rPr lang="en-GB" dirty="0"/>
              <a:t>Provides of care and those who commission services – what to know that what they are providing or commissioning adds value and that might be in terms of improved patient outcomes or experience or worker smarter or more efficiently </a:t>
            </a:r>
          </a:p>
          <a:p>
            <a:endParaRPr lang="en-GB" dirty="0"/>
          </a:p>
          <a:p>
            <a:r>
              <a:rPr lang="en-GB" dirty="0"/>
              <a:t>In order to provide that evidence base we need robust research, informed by the tacit knowledge obtained from the experiences of healthcare professionals in their daily practice. </a:t>
            </a:r>
          </a:p>
          <a:p>
            <a:endParaRPr lang="en-GB" dirty="0"/>
          </a:p>
          <a:p>
            <a:r>
              <a:rPr lang="en-GB" dirty="0"/>
              <a:t>Because in order to produce change in clinical practice knowledge or evidence must be perceived as "useful knowledge" </a:t>
            </a:r>
          </a:p>
          <a:p>
            <a:endParaRPr lang="en-GB" dirty="0"/>
          </a:p>
          <a:p>
            <a:r>
              <a:rPr lang="en-GB" dirty="0"/>
              <a:t>challenge is creating knowledge that is "useful", including commissioning and performing research that is highly relevant to nurses in their daily practice, and developing opportunities for nurses to create and share their tacit knowledge, such as through action research groups.</a:t>
            </a:r>
          </a:p>
        </p:txBody>
      </p:sp>
      <p:sp>
        <p:nvSpPr>
          <p:cNvPr id="4" name="Slide Number Placeholder 3"/>
          <p:cNvSpPr>
            <a:spLocks noGrp="1"/>
          </p:cNvSpPr>
          <p:nvPr>
            <p:ph type="sldNum" sz="quarter" idx="5"/>
          </p:nvPr>
        </p:nvSpPr>
        <p:spPr/>
        <p:txBody>
          <a:bodyPr/>
          <a:lstStyle/>
          <a:p>
            <a:fld id="{3DAAB176-CF5F-4780-B58B-823B8B24DA57}" type="slidenum">
              <a:rPr lang="en-GB" smtClean="0"/>
              <a:t>3</a:t>
            </a:fld>
            <a:endParaRPr lang="en-GB"/>
          </a:p>
        </p:txBody>
      </p:sp>
    </p:spTree>
    <p:extLst>
      <p:ext uri="{BB962C8B-B14F-4D97-AF65-F5344CB8AC3E}">
        <p14:creationId xmlns:p14="http://schemas.microsoft.com/office/powerpoint/2010/main" val="225886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ideal solution is that all evidence is implemented into practice in a timely manner, but we know that does happen and it takes on average 15-20 years to get research implemented into practices</a:t>
            </a:r>
          </a:p>
          <a:p>
            <a:r>
              <a:rPr lang="en-GB" dirty="0"/>
              <a:t>If we are implementing research finding we should have good clinical practice </a:t>
            </a:r>
          </a:p>
          <a:p>
            <a:r>
              <a:rPr lang="en-GB" dirty="0"/>
              <a:t>Within clinical practice we want to recognise the gaps in evidence  and be working towards researching those gaps</a:t>
            </a:r>
          </a:p>
          <a:p>
            <a:r>
              <a:rPr lang="en-GB" dirty="0"/>
              <a:t>And if we have given nurses the opportunity to create and share their tacit knowledge – the research should be relevant to nurses but it also needs to be relevant to patients and carers and the wider public</a:t>
            </a:r>
          </a:p>
          <a:p>
            <a:r>
              <a:rPr lang="en-GB" dirty="0"/>
              <a:t>If we do all of that then we should be providing the best care to all</a:t>
            </a:r>
          </a:p>
        </p:txBody>
      </p:sp>
      <p:sp>
        <p:nvSpPr>
          <p:cNvPr id="4" name="Slide Number Placeholder 3"/>
          <p:cNvSpPr>
            <a:spLocks noGrp="1"/>
          </p:cNvSpPr>
          <p:nvPr>
            <p:ph type="sldNum" sz="quarter" idx="5"/>
          </p:nvPr>
        </p:nvSpPr>
        <p:spPr/>
        <p:txBody>
          <a:bodyPr/>
          <a:lstStyle/>
          <a:p>
            <a:fld id="{3DAAB176-CF5F-4780-B58B-823B8B24DA57}" type="slidenum">
              <a:rPr lang="en-GB" smtClean="0"/>
              <a:t>4</a:t>
            </a:fld>
            <a:endParaRPr lang="en-GB"/>
          </a:p>
        </p:txBody>
      </p:sp>
    </p:spTree>
    <p:extLst>
      <p:ext uri="{BB962C8B-B14F-4D97-AF65-F5344CB8AC3E}">
        <p14:creationId xmlns:p14="http://schemas.microsoft.com/office/powerpoint/2010/main" val="193040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t>If you always do what you’ve always done</a:t>
            </a:r>
          </a:p>
          <a:p>
            <a:pPr>
              <a:lnSpc>
                <a:spcPct val="90000"/>
              </a:lnSpc>
            </a:pPr>
            <a:endParaRPr lang="en-GB" altLang="en-US" dirty="0"/>
          </a:p>
          <a:p>
            <a:pPr>
              <a:lnSpc>
                <a:spcPct val="90000"/>
              </a:lnSpc>
            </a:pPr>
            <a:r>
              <a:rPr lang="en-GB" altLang="en-US" dirty="0"/>
              <a:t>You will always get what you’ve always got</a:t>
            </a:r>
          </a:p>
          <a:p>
            <a:endParaRPr lang="en-GB" altLang="en-US" dirty="0"/>
          </a:p>
          <a:p>
            <a:r>
              <a:rPr lang="en-GB" altLang="en-US" dirty="0"/>
              <a:t>So if we are committed to improvement, then we need to make changes be that implementing evidence into practice or identifying the evidence gaps </a:t>
            </a:r>
          </a:p>
          <a:p>
            <a:endParaRPr lang="en-GB" altLang="en-US" dirty="0"/>
          </a:p>
          <a:p>
            <a:r>
              <a:rPr lang="en-GB" altLang="en-US" dirty="0"/>
              <a:t>But before we change practice we need to know that what is being suggested is better than what we do now – and that requires research </a:t>
            </a:r>
          </a:p>
          <a:p>
            <a:endParaRPr lang="en-GB" dirty="0"/>
          </a:p>
        </p:txBody>
      </p:sp>
      <p:sp>
        <p:nvSpPr>
          <p:cNvPr id="4" name="Slide Number Placeholder 3"/>
          <p:cNvSpPr>
            <a:spLocks noGrp="1"/>
          </p:cNvSpPr>
          <p:nvPr>
            <p:ph type="sldNum" sz="quarter" idx="5"/>
          </p:nvPr>
        </p:nvSpPr>
        <p:spPr/>
        <p:txBody>
          <a:bodyPr/>
          <a:lstStyle/>
          <a:p>
            <a:fld id="{3DAAB176-CF5F-4780-B58B-823B8B24DA57}" type="slidenum">
              <a:rPr lang="en-GB" smtClean="0"/>
              <a:t>5</a:t>
            </a:fld>
            <a:endParaRPr lang="en-GB" dirty="0"/>
          </a:p>
        </p:txBody>
      </p:sp>
    </p:spTree>
    <p:extLst>
      <p:ext uri="{BB962C8B-B14F-4D97-AF65-F5344CB8AC3E}">
        <p14:creationId xmlns:p14="http://schemas.microsoft.com/office/powerpoint/2010/main" val="92122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715EB-E3CF-497A-82F9-1086A83091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8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AB176-CF5F-4780-B58B-823B8B24DA57}" type="slidenum">
              <a:rPr lang="en-GB" smtClean="0"/>
              <a:t>7</a:t>
            </a:fld>
            <a:endParaRPr lang="en-GB"/>
          </a:p>
        </p:txBody>
      </p:sp>
    </p:spTree>
    <p:extLst>
      <p:ext uri="{BB962C8B-B14F-4D97-AF65-F5344CB8AC3E}">
        <p14:creationId xmlns:p14="http://schemas.microsoft.com/office/powerpoint/2010/main" val="2953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715EB-E3CF-497A-82F9-1086A83091A8}" type="slidenum">
              <a:rPr lang="en-GB" smtClean="0"/>
              <a:t>8</a:t>
            </a:fld>
            <a:endParaRPr lang="en-GB"/>
          </a:p>
        </p:txBody>
      </p:sp>
    </p:spTree>
    <p:extLst>
      <p:ext uri="{BB962C8B-B14F-4D97-AF65-F5344CB8AC3E}">
        <p14:creationId xmlns:p14="http://schemas.microsoft.com/office/powerpoint/2010/main" val="378663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715EB-E3CF-497A-82F9-1086A83091A8}" type="slidenum">
              <a:rPr lang="en-GB" smtClean="0"/>
              <a:t>9</a:t>
            </a:fld>
            <a:endParaRPr lang="en-GB"/>
          </a:p>
        </p:txBody>
      </p:sp>
    </p:spTree>
    <p:extLst>
      <p:ext uri="{BB962C8B-B14F-4D97-AF65-F5344CB8AC3E}">
        <p14:creationId xmlns:p14="http://schemas.microsoft.com/office/powerpoint/2010/main" val="168161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51796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52955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285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53468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51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24984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85724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260964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199552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63960-4716-4893-B16A-A5E54ED64AAE}" type="datetimeFigureOut">
              <a:rPr lang="en-GB" smtClean="0"/>
              <a:t>27/08/2020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176395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63960-4716-4893-B16A-A5E54ED64AAE}"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16604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63960-4716-4893-B16A-A5E54ED64AAE}" type="datetimeFigureOut">
              <a:rPr lang="en-GB" smtClean="0"/>
              <a:t>27/08/2020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423602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63960-4716-4893-B16A-A5E54ED64AAE}" type="datetimeFigureOut">
              <a:rPr lang="en-GB" smtClean="0"/>
              <a:t>27/08/2020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137964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63960-4716-4893-B16A-A5E54ED64AAE}" type="datetimeFigureOut">
              <a:rPr lang="en-GB" smtClean="0"/>
              <a:t>27/08/2020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359674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63960-4716-4893-B16A-A5E54ED64AAE}"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273260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D63960-4716-4893-B16A-A5E54ED64AAE}" type="datetimeFigureOut">
              <a:rPr lang="en-GB" smtClean="0"/>
              <a:t>27/08/2020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FF907C-501E-45F3-B4DE-67D70D578C4F}" type="slidenum">
              <a:rPr lang="en-GB" smtClean="0"/>
              <a:t>‹#›</a:t>
            </a:fld>
            <a:endParaRPr lang="en-GB"/>
          </a:p>
        </p:txBody>
      </p:sp>
    </p:spTree>
    <p:extLst>
      <p:ext uri="{BB962C8B-B14F-4D97-AF65-F5344CB8AC3E}">
        <p14:creationId xmlns:p14="http://schemas.microsoft.com/office/powerpoint/2010/main" val="84895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D63960-4716-4893-B16A-A5E54ED64AAE}" type="datetimeFigureOut">
              <a:rPr lang="en-GB" smtClean="0"/>
              <a:t>27/08/2020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FF907C-501E-45F3-B4DE-67D70D578C4F}" type="slidenum">
              <a:rPr lang="en-GB" smtClean="0"/>
              <a:t>‹#›</a:t>
            </a:fld>
            <a:endParaRPr lang="en-GB"/>
          </a:p>
        </p:txBody>
      </p:sp>
    </p:spTree>
    <p:extLst>
      <p:ext uri="{BB962C8B-B14F-4D97-AF65-F5344CB8AC3E}">
        <p14:creationId xmlns:p14="http://schemas.microsoft.com/office/powerpoint/2010/main" val="639794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432" y="298660"/>
            <a:ext cx="1948620" cy="1169172"/>
          </a:xfrm>
          <a:prstGeom prst="rect">
            <a:avLst/>
          </a:prstGeom>
        </p:spPr>
      </p:pic>
      <p:sp>
        <p:nvSpPr>
          <p:cNvPr id="21" name="Title 20"/>
          <p:cNvSpPr>
            <a:spLocks noGrp="1"/>
          </p:cNvSpPr>
          <p:nvPr>
            <p:ph type="ctrTitle"/>
          </p:nvPr>
        </p:nvSpPr>
        <p:spPr>
          <a:xfrm>
            <a:off x="1441223" y="1621605"/>
            <a:ext cx="8047333" cy="1820335"/>
          </a:xfrm>
        </p:spPr>
        <p:txBody>
          <a:bodyPr/>
          <a:lstStyle/>
          <a:p>
            <a:pPr algn="ctr"/>
            <a:r>
              <a:rPr lang="en-GB" sz="3200" b="1" dirty="0">
                <a:latin typeface="Frutiger 55 Roman (Headings)"/>
              </a:rPr>
              <a:t>“Lack of funding in field of recovery &amp; rehabilitation - what does this mean for evidence based practice and patient care?”</a:t>
            </a:r>
          </a:p>
        </p:txBody>
      </p:sp>
      <p:sp>
        <p:nvSpPr>
          <p:cNvPr id="22" name="Subtitle 21"/>
          <p:cNvSpPr>
            <a:spLocks noGrp="1"/>
          </p:cNvSpPr>
          <p:nvPr>
            <p:ph type="subTitle" idx="1"/>
          </p:nvPr>
        </p:nvSpPr>
        <p:spPr>
          <a:xfrm>
            <a:off x="1526826" y="3860224"/>
            <a:ext cx="7961729" cy="1732986"/>
          </a:xfrm>
        </p:spPr>
        <p:txBody>
          <a:bodyPr>
            <a:normAutofit fontScale="62500" lnSpcReduction="20000"/>
          </a:bodyPr>
          <a:lstStyle/>
          <a:p>
            <a:pPr algn="ctr"/>
            <a:r>
              <a:rPr lang="en-GB" sz="3200" b="1" i="1" dirty="0">
                <a:solidFill>
                  <a:schemeClr val="accent1"/>
                </a:solidFill>
                <a:latin typeface="Frutiger 45 Light"/>
              </a:rPr>
              <a:t>Liz Lightbody</a:t>
            </a:r>
          </a:p>
          <a:p>
            <a:pPr algn="ctr"/>
            <a:r>
              <a:rPr lang="en-GB" sz="3200" b="1" i="1" dirty="0">
                <a:solidFill>
                  <a:schemeClr val="accent1"/>
                </a:solidFill>
                <a:latin typeface="Frutiger 45 Light"/>
              </a:rPr>
              <a:t>Professor of Stroke Care and Improvement</a:t>
            </a:r>
          </a:p>
          <a:p>
            <a:pPr algn="ctr"/>
            <a:r>
              <a:rPr lang="en-GB" sz="3200" b="1" i="1" dirty="0">
                <a:solidFill>
                  <a:schemeClr val="accent1"/>
                </a:solidFill>
                <a:latin typeface="Frutiger 45 Light"/>
              </a:rPr>
              <a:t>University of Central Lancashire &amp; Lancashire Teaching Hospitals NHS Trust</a:t>
            </a:r>
          </a:p>
          <a:p>
            <a:pPr algn="ctr"/>
            <a:r>
              <a:rPr lang="en-GB" sz="3200" b="1" i="1" dirty="0">
                <a:solidFill>
                  <a:schemeClr val="accent1"/>
                </a:solidFill>
                <a:latin typeface="Frutiger 45 Light"/>
              </a:rPr>
              <a:t>celightbody@uclan.ac.uk</a:t>
            </a:r>
          </a:p>
          <a:p>
            <a:pPr algn="ctr"/>
            <a:endParaRPr lang="en-GB" sz="3200" b="1" i="1" dirty="0">
              <a:solidFill>
                <a:schemeClr val="accent1"/>
              </a:solidFill>
              <a:latin typeface="Frutiger 45 Light"/>
            </a:endParaRPr>
          </a:p>
        </p:txBody>
      </p:sp>
    </p:spTree>
    <p:extLst>
      <p:ext uri="{BB962C8B-B14F-4D97-AF65-F5344CB8AC3E}">
        <p14:creationId xmlns:p14="http://schemas.microsoft.com/office/powerpoint/2010/main" val="333808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3545"/>
          </a:xfrm>
        </p:spPr>
        <p:txBody>
          <a:bodyPr/>
          <a:lstStyle/>
          <a:p>
            <a:r>
              <a:rPr lang="en-GB" b="1" dirty="0"/>
              <a:t>Is water enough?</a:t>
            </a:r>
          </a:p>
        </p:txBody>
      </p:sp>
      <p:sp>
        <p:nvSpPr>
          <p:cNvPr id="3" name="Content Placeholder 2"/>
          <p:cNvSpPr>
            <a:spLocks noGrp="1"/>
          </p:cNvSpPr>
          <p:nvPr>
            <p:ph idx="1"/>
          </p:nvPr>
        </p:nvSpPr>
        <p:spPr>
          <a:xfrm>
            <a:off x="838200" y="1713470"/>
            <a:ext cx="10515600" cy="4860325"/>
          </a:xfrm>
        </p:spPr>
        <p:txBody>
          <a:bodyPr>
            <a:normAutofit fontScale="55000" lnSpcReduction="20000"/>
          </a:bodyPr>
          <a:lstStyle/>
          <a:p>
            <a:pPr marL="0" indent="0">
              <a:buNone/>
            </a:pPr>
            <a:r>
              <a:rPr lang="en-GB" sz="4400" dirty="0"/>
              <a:t>Of 1,151 patients who failed the water swallow </a:t>
            </a:r>
          </a:p>
          <a:p>
            <a:pPr marL="0" indent="0">
              <a:buNone/>
            </a:pPr>
            <a:br>
              <a:rPr lang="en-GB" sz="4400" dirty="0"/>
            </a:br>
            <a:r>
              <a:rPr lang="en-GB" sz="4400" dirty="0"/>
              <a:t>test, FEES showed:</a:t>
            </a:r>
          </a:p>
          <a:p>
            <a:pPr marL="0" indent="0">
              <a:buNone/>
            </a:pPr>
            <a:endParaRPr lang="en-GB" sz="4400" dirty="0"/>
          </a:p>
          <a:p>
            <a:pPr marL="0" indent="0">
              <a:buNone/>
            </a:pPr>
            <a:r>
              <a:rPr lang="en-GB" sz="4400" dirty="0"/>
              <a:t>           - 648 (56%) Normal food</a:t>
            </a:r>
          </a:p>
          <a:p>
            <a:endParaRPr lang="en-GB" sz="4400" dirty="0"/>
          </a:p>
          <a:p>
            <a:pPr marL="0" indent="0">
              <a:buNone/>
            </a:pPr>
            <a:r>
              <a:rPr lang="en-GB" sz="4400" dirty="0"/>
              <a:t>           - 289 (25%) Puree food</a:t>
            </a:r>
          </a:p>
          <a:p>
            <a:pPr marL="0" indent="0">
              <a:buNone/>
            </a:pPr>
            <a:r>
              <a:rPr lang="en-GB" sz="3600" dirty="0"/>
              <a:t>																(Suiter and </a:t>
            </a:r>
            <a:r>
              <a:rPr lang="en-GB" sz="3600" dirty="0" err="1"/>
              <a:t>Leder</a:t>
            </a:r>
            <a:r>
              <a:rPr lang="en-GB" sz="3600" dirty="0"/>
              <a:t> 2008)</a:t>
            </a:r>
          </a:p>
          <a:p>
            <a:endParaRPr lang="en-GB" sz="3600" dirty="0"/>
          </a:p>
          <a:p>
            <a:pPr marL="0" indent="0">
              <a:buNone/>
            </a:pPr>
            <a:r>
              <a:rPr lang="en-GB" sz="4400" dirty="0"/>
              <a:t>In poor resourced areas no SALT – management                                          </a:t>
            </a:r>
          </a:p>
          <a:p>
            <a:pPr marL="0" indent="0">
              <a:buNone/>
            </a:pPr>
            <a:endParaRPr lang="en-GB" sz="3600" dirty="0"/>
          </a:p>
          <a:p>
            <a:pPr marL="0" indent="0">
              <a:buNone/>
            </a:pPr>
            <a:r>
              <a:rPr lang="en-GB" sz="3600" dirty="0"/>
              <a:t>						</a:t>
            </a:r>
          </a:p>
        </p:txBody>
      </p:sp>
    </p:spTree>
    <p:extLst>
      <p:ext uri="{BB962C8B-B14F-4D97-AF65-F5344CB8AC3E}">
        <p14:creationId xmlns:p14="http://schemas.microsoft.com/office/powerpoint/2010/main" val="397220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ddsi.org/wp-content/uploads/2018/05/IDDSIFrameworkFeb2018web.jpeg">
            <a:extLst>
              <a:ext uri="{FF2B5EF4-FFF2-40B4-BE49-F238E27FC236}">
                <a16:creationId xmlns:a16="http://schemas.microsoft.com/office/drawing/2014/main" id="{7CDAAFC0-BA66-46D0-86B8-CE217CB32B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139" y="216671"/>
            <a:ext cx="5609256" cy="642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94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C50A-55AD-4571-B8BB-7F40003400EC}"/>
              </a:ext>
            </a:extLst>
          </p:cNvPr>
          <p:cNvSpPr>
            <a:spLocks noGrp="1"/>
          </p:cNvSpPr>
          <p:nvPr>
            <p:ph type="title"/>
          </p:nvPr>
        </p:nvSpPr>
        <p:spPr>
          <a:xfrm>
            <a:off x="606500" y="170286"/>
            <a:ext cx="10025010" cy="1320800"/>
          </a:xfrm>
        </p:spPr>
        <p:txBody>
          <a:bodyPr/>
          <a:lstStyle/>
          <a:p>
            <a:r>
              <a:rPr lang="en-GB" dirty="0"/>
              <a:t>IMPROVISE Stroke Swallow Screening Tool</a:t>
            </a:r>
          </a:p>
        </p:txBody>
      </p:sp>
      <p:pic>
        <p:nvPicPr>
          <p:cNvPr id="4" name="Picture 3">
            <a:extLst>
              <a:ext uri="{FF2B5EF4-FFF2-40B4-BE49-F238E27FC236}">
                <a16:creationId xmlns:a16="http://schemas.microsoft.com/office/drawing/2014/main" id="{94929045-38F2-45AF-B70C-57D8FF0ADE92}"/>
              </a:ext>
            </a:extLst>
          </p:cNvPr>
          <p:cNvPicPr/>
          <p:nvPr/>
        </p:nvPicPr>
        <p:blipFill>
          <a:blip r:embed="rId3"/>
          <a:stretch>
            <a:fillRect/>
          </a:stretch>
        </p:blipFill>
        <p:spPr>
          <a:xfrm>
            <a:off x="5907108" y="830686"/>
            <a:ext cx="4319669" cy="6027314"/>
          </a:xfrm>
          <a:prstGeom prst="rect">
            <a:avLst/>
          </a:prstGeom>
        </p:spPr>
      </p:pic>
      <p:pic>
        <p:nvPicPr>
          <p:cNvPr id="5" name="Content Placeholder 4">
            <a:extLst>
              <a:ext uri="{FF2B5EF4-FFF2-40B4-BE49-F238E27FC236}">
                <a16:creationId xmlns:a16="http://schemas.microsoft.com/office/drawing/2014/main" id="{7B1C61C1-C04B-4205-834C-77A6E0BBADD3}"/>
              </a:ext>
            </a:extLst>
          </p:cNvPr>
          <p:cNvPicPr>
            <a:picLocks noGrp="1"/>
          </p:cNvPicPr>
          <p:nvPr>
            <p:ph idx="1"/>
          </p:nvPr>
        </p:nvPicPr>
        <p:blipFill>
          <a:blip r:embed="rId4"/>
          <a:stretch>
            <a:fillRect/>
          </a:stretch>
        </p:blipFill>
        <p:spPr>
          <a:xfrm>
            <a:off x="677334" y="830686"/>
            <a:ext cx="4319669" cy="6077207"/>
          </a:xfrm>
          <a:prstGeom prst="rect">
            <a:avLst/>
          </a:prstGeom>
        </p:spPr>
      </p:pic>
    </p:spTree>
    <p:extLst>
      <p:ext uri="{BB962C8B-B14F-4D97-AF65-F5344CB8AC3E}">
        <p14:creationId xmlns:p14="http://schemas.microsoft.com/office/powerpoint/2010/main" val="56272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C676-EDAE-4C6A-BC71-79FF725F7F51}"/>
              </a:ext>
            </a:extLst>
          </p:cNvPr>
          <p:cNvSpPr>
            <a:spLocks noGrp="1"/>
          </p:cNvSpPr>
          <p:nvPr>
            <p:ph type="title"/>
          </p:nvPr>
        </p:nvSpPr>
        <p:spPr>
          <a:xfrm>
            <a:off x="363538" y="285750"/>
            <a:ext cx="10965167" cy="1320800"/>
          </a:xfrm>
        </p:spPr>
        <p:txBody>
          <a:bodyPr/>
          <a:lstStyle/>
          <a:p>
            <a:r>
              <a:rPr lang="en-GB" dirty="0"/>
              <a:t>Management Intervention / Carer Instruction Sheet</a:t>
            </a:r>
          </a:p>
        </p:txBody>
      </p:sp>
      <p:pic>
        <p:nvPicPr>
          <p:cNvPr id="5" name="Content Placeholder 4">
            <a:extLst>
              <a:ext uri="{FF2B5EF4-FFF2-40B4-BE49-F238E27FC236}">
                <a16:creationId xmlns:a16="http://schemas.microsoft.com/office/drawing/2014/main" id="{7B98B969-AB36-4ACA-AE45-23452048BE1B}"/>
              </a:ext>
            </a:extLst>
          </p:cNvPr>
          <p:cNvPicPr>
            <a:picLocks noGrp="1" noChangeAspect="1"/>
          </p:cNvPicPr>
          <p:nvPr>
            <p:ph idx="1"/>
          </p:nvPr>
        </p:nvPicPr>
        <p:blipFill>
          <a:blip r:embed="rId3"/>
          <a:stretch>
            <a:fillRect/>
          </a:stretch>
        </p:blipFill>
        <p:spPr>
          <a:xfrm rot="21122162">
            <a:off x="556762" y="1210611"/>
            <a:ext cx="2296426" cy="3167380"/>
          </a:xfrm>
          <a:prstGeom prst="rect">
            <a:avLst/>
          </a:prstGeom>
        </p:spPr>
      </p:pic>
      <p:pic>
        <p:nvPicPr>
          <p:cNvPr id="6" name="Picture 5">
            <a:extLst>
              <a:ext uri="{FF2B5EF4-FFF2-40B4-BE49-F238E27FC236}">
                <a16:creationId xmlns:a16="http://schemas.microsoft.com/office/drawing/2014/main" id="{5BCD4C6D-A1C2-4E96-94D4-93151FA7724F}"/>
              </a:ext>
            </a:extLst>
          </p:cNvPr>
          <p:cNvPicPr>
            <a:picLocks noChangeAspect="1"/>
          </p:cNvPicPr>
          <p:nvPr/>
        </p:nvPicPr>
        <p:blipFill>
          <a:blip r:embed="rId4"/>
          <a:stretch>
            <a:fillRect/>
          </a:stretch>
        </p:blipFill>
        <p:spPr>
          <a:xfrm rot="21200232">
            <a:off x="2700905" y="1041793"/>
            <a:ext cx="2266455" cy="3119778"/>
          </a:xfrm>
          <a:prstGeom prst="rect">
            <a:avLst/>
          </a:prstGeom>
        </p:spPr>
      </p:pic>
      <p:pic>
        <p:nvPicPr>
          <p:cNvPr id="7" name="Picture 6">
            <a:extLst>
              <a:ext uri="{FF2B5EF4-FFF2-40B4-BE49-F238E27FC236}">
                <a16:creationId xmlns:a16="http://schemas.microsoft.com/office/drawing/2014/main" id="{9129DAB7-1285-4613-BBF8-B3F76A213945}"/>
              </a:ext>
            </a:extLst>
          </p:cNvPr>
          <p:cNvPicPr>
            <a:picLocks noChangeAspect="1"/>
          </p:cNvPicPr>
          <p:nvPr/>
        </p:nvPicPr>
        <p:blipFill>
          <a:blip r:embed="rId5"/>
          <a:stretch>
            <a:fillRect/>
          </a:stretch>
        </p:blipFill>
        <p:spPr>
          <a:xfrm>
            <a:off x="4791598" y="898148"/>
            <a:ext cx="2268310" cy="3100705"/>
          </a:xfrm>
          <a:prstGeom prst="rect">
            <a:avLst/>
          </a:prstGeom>
        </p:spPr>
      </p:pic>
      <p:pic>
        <p:nvPicPr>
          <p:cNvPr id="8" name="Picture 7">
            <a:extLst>
              <a:ext uri="{FF2B5EF4-FFF2-40B4-BE49-F238E27FC236}">
                <a16:creationId xmlns:a16="http://schemas.microsoft.com/office/drawing/2014/main" id="{2D88728F-DDEF-441A-BE64-025067ED1F1A}"/>
              </a:ext>
            </a:extLst>
          </p:cNvPr>
          <p:cNvPicPr>
            <a:picLocks noChangeAspect="1"/>
          </p:cNvPicPr>
          <p:nvPr/>
        </p:nvPicPr>
        <p:blipFill>
          <a:blip r:embed="rId6"/>
          <a:stretch>
            <a:fillRect/>
          </a:stretch>
        </p:blipFill>
        <p:spPr>
          <a:xfrm rot="638994">
            <a:off x="9198808" y="1253154"/>
            <a:ext cx="2237959" cy="3110797"/>
          </a:xfrm>
          <a:prstGeom prst="rect">
            <a:avLst/>
          </a:prstGeom>
        </p:spPr>
      </p:pic>
      <p:pic>
        <p:nvPicPr>
          <p:cNvPr id="9" name="Picture 8">
            <a:extLst>
              <a:ext uri="{FF2B5EF4-FFF2-40B4-BE49-F238E27FC236}">
                <a16:creationId xmlns:a16="http://schemas.microsoft.com/office/drawing/2014/main" id="{5FAF11EF-1EC2-41B1-8122-0FEBAF25A8A6}"/>
              </a:ext>
            </a:extLst>
          </p:cNvPr>
          <p:cNvPicPr>
            <a:picLocks noChangeAspect="1"/>
          </p:cNvPicPr>
          <p:nvPr/>
        </p:nvPicPr>
        <p:blipFill>
          <a:blip r:embed="rId7"/>
          <a:stretch>
            <a:fillRect/>
          </a:stretch>
        </p:blipFill>
        <p:spPr>
          <a:xfrm rot="21046512">
            <a:off x="1604964" y="3391099"/>
            <a:ext cx="2292334" cy="3145155"/>
          </a:xfrm>
          <a:prstGeom prst="rect">
            <a:avLst/>
          </a:prstGeom>
        </p:spPr>
      </p:pic>
      <p:pic>
        <p:nvPicPr>
          <p:cNvPr id="10" name="Picture 9">
            <a:extLst>
              <a:ext uri="{FF2B5EF4-FFF2-40B4-BE49-F238E27FC236}">
                <a16:creationId xmlns:a16="http://schemas.microsoft.com/office/drawing/2014/main" id="{8B2F5207-C0E8-4BF9-8BE2-CEE37122FDE0}"/>
              </a:ext>
            </a:extLst>
          </p:cNvPr>
          <p:cNvPicPr>
            <a:picLocks noChangeAspect="1"/>
          </p:cNvPicPr>
          <p:nvPr/>
        </p:nvPicPr>
        <p:blipFill>
          <a:blip r:embed="rId8"/>
          <a:stretch>
            <a:fillRect/>
          </a:stretch>
        </p:blipFill>
        <p:spPr>
          <a:xfrm rot="261542">
            <a:off x="7053980" y="969532"/>
            <a:ext cx="2258738" cy="3119778"/>
          </a:xfrm>
          <a:prstGeom prst="rect">
            <a:avLst/>
          </a:prstGeom>
        </p:spPr>
      </p:pic>
      <p:pic>
        <p:nvPicPr>
          <p:cNvPr id="11" name="Picture 10">
            <a:extLst>
              <a:ext uri="{FF2B5EF4-FFF2-40B4-BE49-F238E27FC236}">
                <a16:creationId xmlns:a16="http://schemas.microsoft.com/office/drawing/2014/main" id="{60298837-656A-49F3-BC43-A1FDA103698D}"/>
              </a:ext>
            </a:extLst>
          </p:cNvPr>
          <p:cNvPicPr>
            <a:picLocks noChangeAspect="1"/>
          </p:cNvPicPr>
          <p:nvPr/>
        </p:nvPicPr>
        <p:blipFill>
          <a:blip r:embed="rId9"/>
          <a:stretch>
            <a:fillRect/>
          </a:stretch>
        </p:blipFill>
        <p:spPr>
          <a:xfrm rot="21291866">
            <a:off x="3924062" y="3222402"/>
            <a:ext cx="2220324" cy="3110798"/>
          </a:xfrm>
          <a:prstGeom prst="rect">
            <a:avLst/>
          </a:prstGeom>
        </p:spPr>
      </p:pic>
      <p:pic>
        <p:nvPicPr>
          <p:cNvPr id="12" name="Picture 11">
            <a:extLst>
              <a:ext uri="{FF2B5EF4-FFF2-40B4-BE49-F238E27FC236}">
                <a16:creationId xmlns:a16="http://schemas.microsoft.com/office/drawing/2014/main" id="{6B749EF9-34C9-42F2-94B8-30FAC3F0909A}"/>
              </a:ext>
            </a:extLst>
          </p:cNvPr>
          <p:cNvPicPr>
            <a:picLocks noChangeAspect="1"/>
          </p:cNvPicPr>
          <p:nvPr/>
        </p:nvPicPr>
        <p:blipFill>
          <a:blip r:embed="rId10"/>
          <a:stretch>
            <a:fillRect/>
          </a:stretch>
        </p:blipFill>
        <p:spPr>
          <a:xfrm rot="272146">
            <a:off x="6149450" y="3216113"/>
            <a:ext cx="2277715" cy="3071964"/>
          </a:xfrm>
          <a:prstGeom prst="rect">
            <a:avLst/>
          </a:prstGeom>
        </p:spPr>
      </p:pic>
      <p:pic>
        <p:nvPicPr>
          <p:cNvPr id="13" name="Picture 12">
            <a:extLst>
              <a:ext uri="{FF2B5EF4-FFF2-40B4-BE49-F238E27FC236}">
                <a16:creationId xmlns:a16="http://schemas.microsoft.com/office/drawing/2014/main" id="{5864187E-A0BF-47D7-82BA-C83ED1B4F031}"/>
              </a:ext>
            </a:extLst>
          </p:cNvPr>
          <p:cNvPicPr>
            <a:picLocks noChangeAspect="1"/>
          </p:cNvPicPr>
          <p:nvPr/>
        </p:nvPicPr>
        <p:blipFill>
          <a:blip r:embed="rId11"/>
          <a:stretch>
            <a:fillRect/>
          </a:stretch>
        </p:blipFill>
        <p:spPr>
          <a:xfrm rot="595449">
            <a:off x="8363442" y="3488189"/>
            <a:ext cx="2326720" cy="3138175"/>
          </a:xfrm>
          <a:prstGeom prst="rect">
            <a:avLst/>
          </a:prstGeom>
        </p:spPr>
      </p:pic>
    </p:spTree>
    <p:extLst>
      <p:ext uri="{BB962C8B-B14F-4D97-AF65-F5344CB8AC3E}">
        <p14:creationId xmlns:p14="http://schemas.microsoft.com/office/powerpoint/2010/main" val="270874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822" y="-113309"/>
            <a:ext cx="6707088" cy="1604670"/>
          </a:xfrm>
          <a:prstGeom prst="rect">
            <a:avLst/>
          </a:prstGeom>
        </p:spPr>
        <p:txBody>
          <a:bodyPr vert="horz" wrap="square" lIns="0" tIns="491871" rIns="0" bIns="0" rtlCol="0" anchor="t">
            <a:spAutoFit/>
          </a:bodyPr>
          <a:lstStyle/>
          <a:p>
            <a:pPr marL="12700"/>
            <a:r>
              <a:rPr spc="-20" dirty="0"/>
              <a:t>Hydration</a:t>
            </a:r>
            <a:r>
              <a:rPr lang="en-GB" spc="-20" dirty="0"/>
              <a:t> </a:t>
            </a:r>
            <a:r>
              <a:rPr spc="-5" dirty="0"/>
              <a:t>assessment</a:t>
            </a:r>
            <a:r>
              <a:rPr lang="en-GB" spc="-5" dirty="0"/>
              <a:t> and </a:t>
            </a:r>
            <a:br>
              <a:rPr lang="en-GB" spc="-5" dirty="0"/>
            </a:br>
            <a:r>
              <a:rPr lang="en-GB" spc="-5" dirty="0"/>
              <a:t>point of care tests</a:t>
            </a:r>
            <a:endParaRPr spc="-5" dirty="0"/>
          </a:p>
        </p:txBody>
      </p:sp>
      <p:sp>
        <p:nvSpPr>
          <p:cNvPr id="3" name="object 3"/>
          <p:cNvSpPr/>
          <p:nvPr/>
        </p:nvSpPr>
        <p:spPr>
          <a:xfrm>
            <a:off x="1652407" y="4318649"/>
            <a:ext cx="1300353" cy="25393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02875" y="2781699"/>
            <a:ext cx="2293525" cy="23685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981423" y="4002468"/>
            <a:ext cx="2439813" cy="182740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089457" y="365174"/>
            <a:ext cx="2946332" cy="261101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0" y="2404630"/>
            <a:ext cx="2781300" cy="173468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847976" y="1670699"/>
            <a:ext cx="1457325" cy="691515"/>
          </a:xfrm>
          <a:custGeom>
            <a:avLst/>
            <a:gdLst/>
            <a:ahLst/>
            <a:cxnLst/>
            <a:rect l="l" t="t" r="r" b="b"/>
            <a:pathLst>
              <a:path w="1943100" h="691514">
                <a:moveTo>
                  <a:pt x="0" y="691502"/>
                </a:moveTo>
                <a:lnTo>
                  <a:pt x="1943100" y="691502"/>
                </a:lnTo>
                <a:lnTo>
                  <a:pt x="1943100" y="0"/>
                </a:lnTo>
                <a:lnTo>
                  <a:pt x="0" y="0"/>
                </a:lnTo>
                <a:lnTo>
                  <a:pt x="0" y="691502"/>
                </a:lnTo>
                <a:close/>
              </a:path>
            </a:pathLst>
          </a:custGeom>
          <a:solidFill>
            <a:srgbClr val="FFFFFF"/>
          </a:solidFill>
        </p:spPr>
        <p:txBody>
          <a:bodyPr wrap="square" lIns="0" tIns="0" rIns="0" bIns="0" rtlCol="0"/>
          <a:lstStyle/>
          <a:p>
            <a:endParaRPr/>
          </a:p>
        </p:txBody>
      </p:sp>
      <p:sp>
        <p:nvSpPr>
          <p:cNvPr id="10" name="object 10"/>
          <p:cNvSpPr txBox="1"/>
          <p:nvPr/>
        </p:nvSpPr>
        <p:spPr>
          <a:xfrm>
            <a:off x="3164491" y="5539741"/>
            <a:ext cx="1651159" cy="738664"/>
          </a:xfrm>
          <a:prstGeom prst="rect">
            <a:avLst/>
          </a:prstGeom>
        </p:spPr>
        <p:txBody>
          <a:bodyPr vert="horz" wrap="square" lIns="0" tIns="0" rIns="0" bIns="0" rtlCol="0">
            <a:spAutoFit/>
          </a:bodyPr>
          <a:lstStyle/>
          <a:p>
            <a:pPr marL="12700"/>
            <a:r>
              <a:rPr sz="2400" dirty="0">
                <a:latin typeface="Calibri"/>
                <a:cs typeface="Calibri"/>
              </a:rPr>
              <a:t>Urine</a:t>
            </a:r>
          </a:p>
          <a:p>
            <a:pPr marL="12700"/>
            <a:r>
              <a:rPr sz="2400" spc="-20" dirty="0">
                <a:latin typeface="Calibri"/>
                <a:cs typeface="Calibri"/>
              </a:rPr>
              <a:t>c</a:t>
            </a:r>
            <a:r>
              <a:rPr sz="2400" spc="-5" dirty="0">
                <a:latin typeface="Calibri"/>
                <a:cs typeface="Calibri"/>
              </a:rPr>
              <a:t>ol</a:t>
            </a:r>
            <a:r>
              <a:rPr sz="2400" spc="-15" dirty="0">
                <a:latin typeface="Calibri"/>
                <a:cs typeface="Calibri"/>
              </a:rPr>
              <a:t>o</a:t>
            </a:r>
            <a:r>
              <a:rPr sz="2400" spc="-5" dirty="0">
                <a:latin typeface="Calibri"/>
                <a:cs typeface="Calibri"/>
              </a:rPr>
              <a:t>ur</a:t>
            </a:r>
            <a:endParaRPr sz="2400" dirty="0">
              <a:latin typeface="Calibri"/>
              <a:cs typeface="Calibri"/>
            </a:endParaRPr>
          </a:p>
        </p:txBody>
      </p:sp>
      <p:sp>
        <p:nvSpPr>
          <p:cNvPr id="11" name="object 11"/>
          <p:cNvSpPr txBox="1"/>
          <p:nvPr/>
        </p:nvSpPr>
        <p:spPr>
          <a:xfrm>
            <a:off x="3069908" y="1889505"/>
            <a:ext cx="1137666" cy="369332"/>
          </a:xfrm>
          <a:prstGeom prst="rect">
            <a:avLst/>
          </a:prstGeom>
        </p:spPr>
        <p:txBody>
          <a:bodyPr vert="horz" wrap="square" lIns="0" tIns="0" rIns="0" bIns="0" rtlCol="0">
            <a:spAutoFit/>
          </a:bodyPr>
          <a:lstStyle/>
          <a:p>
            <a:pPr marL="12700"/>
            <a:r>
              <a:rPr sz="2400" spc="-5" dirty="0">
                <a:latin typeface="Calibri"/>
                <a:cs typeface="Calibri"/>
              </a:rPr>
              <a:t>Clini</a:t>
            </a:r>
            <a:r>
              <a:rPr sz="2400" spc="-10" dirty="0">
                <a:latin typeface="Calibri"/>
                <a:cs typeface="Calibri"/>
              </a:rPr>
              <a:t>c</a:t>
            </a:r>
            <a:r>
              <a:rPr sz="2400" dirty="0">
                <a:latin typeface="Calibri"/>
                <a:cs typeface="Calibri"/>
              </a:rPr>
              <a:t>al</a:t>
            </a:r>
          </a:p>
        </p:txBody>
      </p:sp>
      <p:sp>
        <p:nvSpPr>
          <p:cNvPr id="12" name="object 12"/>
          <p:cNvSpPr txBox="1"/>
          <p:nvPr/>
        </p:nvSpPr>
        <p:spPr>
          <a:xfrm>
            <a:off x="4815649" y="4916171"/>
            <a:ext cx="2180750" cy="738664"/>
          </a:xfrm>
          <a:prstGeom prst="rect">
            <a:avLst/>
          </a:prstGeom>
        </p:spPr>
        <p:txBody>
          <a:bodyPr vert="horz" wrap="square" lIns="0" tIns="0" rIns="0" bIns="0" rtlCol="0">
            <a:spAutoFit/>
          </a:bodyPr>
          <a:lstStyle/>
          <a:p>
            <a:pPr marL="12700" marR="5080"/>
            <a:r>
              <a:rPr sz="2400" dirty="0">
                <a:latin typeface="Calibri"/>
                <a:cs typeface="Calibri"/>
              </a:rPr>
              <a:t>Urine  </a:t>
            </a:r>
            <a:r>
              <a:rPr sz="2400" spc="-5" dirty="0">
                <a:latin typeface="Calibri"/>
                <a:cs typeface="Calibri"/>
              </a:rPr>
              <a:t>Sp</a:t>
            </a:r>
            <a:r>
              <a:rPr sz="2400" spc="5" dirty="0">
                <a:latin typeface="Calibri"/>
                <a:cs typeface="Calibri"/>
              </a:rPr>
              <a:t>e</a:t>
            </a:r>
            <a:r>
              <a:rPr sz="2400" dirty="0">
                <a:latin typeface="Calibri"/>
                <a:cs typeface="Calibri"/>
              </a:rPr>
              <a:t>cific  </a:t>
            </a:r>
            <a:r>
              <a:rPr sz="2400" spc="-15" dirty="0">
                <a:latin typeface="Calibri"/>
                <a:cs typeface="Calibri"/>
              </a:rPr>
              <a:t>Gravity  </a:t>
            </a:r>
            <a:r>
              <a:rPr sz="2400" dirty="0">
                <a:latin typeface="Calibri"/>
                <a:cs typeface="Calibri"/>
              </a:rPr>
              <a:t>USG)</a:t>
            </a:r>
          </a:p>
        </p:txBody>
      </p:sp>
      <p:sp>
        <p:nvSpPr>
          <p:cNvPr id="14" name="object 14"/>
          <p:cNvSpPr txBox="1"/>
          <p:nvPr/>
        </p:nvSpPr>
        <p:spPr>
          <a:xfrm>
            <a:off x="7824192" y="1885219"/>
            <a:ext cx="1093946" cy="738664"/>
          </a:xfrm>
          <a:prstGeom prst="rect">
            <a:avLst/>
          </a:prstGeom>
        </p:spPr>
        <p:txBody>
          <a:bodyPr vert="horz" wrap="square" lIns="0" tIns="0" rIns="0" bIns="0" rtlCol="0">
            <a:spAutoFit/>
          </a:bodyPr>
          <a:lstStyle/>
          <a:p>
            <a:pPr marL="12700"/>
            <a:r>
              <a:rPr sz="2400" spc="-5" dirty="0">
                <a:latin typeface="Calibri"/>
                <a:cs typeface="Calibri"/>
              </a:rPr>
              <a:t>Fluid</a:t>
            </a:r>
            <a:r>
              <a:rPr sz="2400" spc="-85" dirty="0">
                <a:latin typeface="Calibri"/>
                <a:cs typeface="Calibri"/>
              </a:rPr>
              <a:t> </a:t>
            </a:r>
            <a:r>
              <a:rPr sz="2400" dirty="0">
                <a:latin typeface="Calibri"/>
                <a:cs typeface="Calibri"/>
              </a:rPr>
              <a:t>charts</a:t>
            </a:r>
          </a:p>
        </p:txBody>
      </p:sp>
      <p:sp>
        <p:nvSpPr>
          <p:cNvPr id="15" name="object 15"/>
          <p:cNvSpPr txBox="1"/>
          <p:nvPr/>
        </p:nvSpPr>
        <p:spPr>
          <a:xfrm>
            <a:off x="7163299" y="3448586"/>
            <a:ext cx="4893718" cy="369332"/>
          </a:xfrm>
          <a:prstGeom prst="rect">
            <a:avLst/>
          </a:prstGeom>
        </p:spPr>
        <p:txBody>
          <a:bodyPr vert="horz" wrap="square" lIns="0" tIns="0" rIns="0" bIns="0" rtlCol="0">
            <a:spAutoFit/>
          </a:bodyPr>
          <a:lstStyle/>
          <a:p>
            <a:pPr marL="12700"/>
            <a:r>
              <a:rPr sz="2400" spc="-10" dirty="0" err="1">
                <a:latin typeface="Calibri"/>
                <a:cs typeface="Calibri"/>
              </a:rPr>
              <a:t>Urea:Creat</a:t>
            </a:r>
            <a:r>
              <a:rPr sz="2400" spc="-105" dirty="0">
                <a:latin typeface="Calibri"/>
                <a:cs typeface="Calibri"/>
              </a:rPr>
              <a:t> </a:t>
            </a:r>
            <a:r>
              <a:rPr sz="2400" spc="-5" dirty="0">
                <a:latin typeface="Calibri"/>
                <a:cs typeface="Calibri"/>
              </a:rPr>
              <a:t>Ratio</a:t>
            </a:r>
            <a:r>
              <a:rPr lang="en-GB" sz="2400" spc="-5" dirty="0">
                <a:latin typeface="Calibri"/>
                <a:cs typeface="Calibri"/>
              </a:rPr>
              <a:t>             Osmolarity App</a:t>
            </a:r>
            <a:endParaRPr sz="2400" dirty="0">
              <a:latin typeface="Calibri"/>
              <a:cs typeface="Calibri"/>
            </a:endParaRPr>
          </a:p>
        </p:txBody>
      </p:sp>
      <p:pic>
        <p:nvPicPr>
          <p:cNvPr id="16" name="Picture 15">
            <a:extLst>
              <a:ext uri="{FF2B5EF4-FFF2-40B4-BE49-F238E27FC236}">
                <a16:creationId xmlns:a16="http://schemas.microsoft.com/office/drawing/2014/main" id="{3AC3A461-A844-49B4-BB03-DC676E890F6B}"/>
              </a:ext>
            </a:extLst>
          </p:cNvPr>
          <p:cNvPicPr>
            <a:picLocks noChangeAspect="1"/>
          </p:cNvPicPr>
          <p:nvPr/>
        </p:nvPicPr>
        <p:blipFill>
          <a:blip r:embed="rId8"/>
          <a:stretch>
            <a:fillRect/>
          </a:stretch>
        </p:blipFill>
        <p:spPr>
          <a:xfrm>
            <a:off x="9537558" y="4251131"/>
            <a:ext cx="2574176" cy="1506026"/>
          </a:xfrm>
          <a:prstGeom prst="rect">
            <a:avLst/>
          </a:prstGeom>
        </p:spPr>
      </p:pic>
      <p:sp>
        <p:nvSpPr>
          <p:cNvPr id="4" name="Arrow: Right 3">
            <a:extLst>
              <a:ext uri="{FF2B5EF4-FFF2-40B4-BE49-F238E27FC236}">
                <a16:creationId xmlns:a16="http://schemas.microsoft.com/office/drawing/2014/main" id="{B87A2222-E08D-438A-B07A-6A24DFC264E8}"/>
              </a:ext>
            </a:extLst>
          </p:cNvPr>
          <p:cNvSpPr/>
          <p:nvPr/>
        </p:nvSpPr>
        <p:spPr>
          <a:xfrm>
            <a:off x="9421235" y="3545743"/>
            <a:ext cx="548640" cy="251762"/>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0050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778" y="2404534"/>
            <a:ext cx="8243225" cy="1646302"/>
          </a:xfrm>
        </p:spPr>
        <p:txBody>
          <a:bodyPr/>
          <a:lstStyle/>
          <a:p>
            <a:r>
              <a:rPr lang="en-GB" dirty="0" err="1">
                <a:latin typeface="Segoe UI" panose="020B0502040204020203" pitchFamily="34" charset="0"/>
                <a:cs typeface="Segoe UI" panose="020B0502040204020203" pitchFamily="34" charset="0"/>
              </a:rPr>
              <a:t>Osmolarity</a:t>
            </a:r>
            <a:r>
              <a:rPr lang="en-GB" dirty="0">
                <a:latin typeface="Segoe UI" panose="020B0502040204020203" pitchFamily="34" charset="0"/>
                <a:cs typeface="Segoe UI" panose="020B0502040204020203" pitchFamily="34" charset="0"/>
              </a:rPr>
              <a:t> Calculator App</a:t>
            </a:r>
          </a:p>
        </p:txBody>
      </p:sp>
      <p:sp>
        <p:nvSpPr>
          <p:cNvPr id="3" name="Subtitle 2"/>
          <p:cNvSpPr>
            <a:spLocks noGrp="1"/>
          </p:cNvSpPr>
          <p:nvPr>
            <p:ph type="subTitle" idx="1"/>
          </p:nvPr>
        </p:nvSpPr>
        <p:spPr/>
        <p:txBody>
          <a:bodyPr/>
          <a:lstStyle/>
          <a:p>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1216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909" y="392658"/>
            <a:ext cx="11506077" cy="6183821"/>
          </a:xfrm>
          <a:prstGeom prst="rect">
            <a:avLst/>
          </a:prstGeom>
        </p:spPr>
      </p:pic>
    </p:spTree>
    <p:extLst>
      <p:ext uri="{BB962C8B-B14F-4D97-AF65-F5344CB8AC3E}">
        <p14:creationId xmlns:p14="http://schemas.microsoft.com/office/powerpoint/2010/main" val="34433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0315" y="207891"/>
            <a:ext cx="11011369" cy="6442218"/>
          </a:xfrm>
          <a:prstGeom prst="rect">
            <a:avLst/>
          </a:prstGeom>
        </p:spPr>
      </p:pic>
    </p:spTree>
    <p:extLst>
      <p:ext uri="{BB962C8B-B14F-4D97-AF65-F5344CB8AC3E}">
        <p14:creationId xmlns:p14="http://schemas.microsoft.com/office/powerpoint/2010/main" val="40387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FA9D-D2FC-4140-81B0-57D7CC954608}"/>
              </a:ext>
            </a:extLst>
          </p:cNvPr>
          <p:cNvSpPr>
            <a:spLocks noGrp="1"/>
          </p:cNvSpPr>
          <p:nvPr>
            <p:ph type="title"/>
          </p:nvPr>
        </p:nvSpPr>
        <p:spPr>
          <a:xfrm>
            <a:off x="677334" y="609600"/>
            <a:ext cx="8596668" cy="1320800"/>
          </a:xfrm>
        </p:spPr>
        <p:txBody>
          <a:bodyPr/>
          <a:lstStyle/>
          <a:p>
            <a:r>
              <a:rPr lang="en-GB" dirty="0"/>
              <a:t>Information Technology</a:t>
            </a:r>
          </a:p>
        </p:txBody>
      </p:sp>
      <p:sp>
        <p:nvSpPr>
          <p:cNvPr id="3" name="Content Placeholder 2">
            <a:extLst>
              <a:ext uri="{FF2B5EF4-FFF2-40B4-BE49-F238E27FC236}">
                <a16:creationId xmlns:a16="http://schemas.microsoft.com/office/drawing/2014/main" id="{95477FED-45AD-4F85-B042-6D5B065A05F2}"/>
              </a:ext>
            </a:extLst>
          </p:cNvPr>
          <p:cNvSpPr>
            <a:spLocks noGrp="1"/>
          </p:cNvSpPr>
          <p:nvPr>
            <p:ph idx="1"/>
          </p:nvPr>
        </p:nvSpPr>
        <p:spPr>
          <a:xfrm>
            <a:off x="677334" y="1621465"/>
            <a:ext cx="8596668" cy="4419897"/>
          </a:xfrm>
        </p:spPr>
        <p:txBody>
          <a:bodyPr>
            <a:normAutofit/>
          </a:bodyPr>
          <a:lstStyle/>
          <a:p>
            <a:r>
              <a:rPr lang="en-GB" dirty="0"/>
              <a:t>Key role in modern, complex healthcare</a:t>
            </a:r>
          </a:p>
          <a:p>
            <a:r>
              <a:rPr lang="en-GB" dirty="0"/>
              <a:t>Demands could be mitigated by using information technology</a:t>
            </a:r>
          </a:p>
          <a:p>
            <a:r>
              <a:rPr lang="en-GB" dirty="0"/>
              <a:t>Information technology can</a:t>
            </a:r>
          </a:p>
          <a:p>
            <a:pPr lvl="1"/>
            <a:r>
              <a:rPr lang="en-GB" dirty="0"/>
              <a:t>reduce rate of errors</a:t>
            </a:r>
          </a:p>
          <a:p>
            <a:pPr lvl="1"/>
            <a:r>
              <a:rPr lang="en-GB" dirty="0"/>
              <a:t>improve communication</a:t>
            </a:r>
          </a:p>
          <a:p>
            <a:pPr lvl="1"/>
            <a:r>
              <a:rPr lang="en-GB" dirty="0"/>
              <a:t>make information more readily accessible</a:t>
            </a:r>
          </a:p>
          <a:p>
            <a:pPr lvl="1"/>
            <a:r>
              <a:rPr lang="en-GB" dirty="0"/>
              <a:t>assist in diagnosis and monitoring</a:t>
            </a:r>
          </a:p>
          <a:p>
            <a:pPr lvl="1"/>
            <a:r>
              <a:rPr lang="en-GB" dirty="0"/>
              <a:t>provide decision support</a:t>
            </a:r>
          </a:p>
          <a:p>
            <a:pPr lvl="1"/>
            <a:r>
              <a:rPr lang="en-GB" dirty="0"/>
              <a:t>enhance implementation of guidelines</a:t>
            </a:r>
          </a:p>
          <a:p>
            <a:pPr lvl="1"/>
            <a:r>
              <a:rPr lang="en-GB" dirty="0"/>
              <a:t>support education and training</a:t>
            </a:r>
          </a:p>
          <a:p>
            <a:pPr lvl="1"/>
            <a:endParaRPr lang="en-GB" dirty="0"/>
          </a:p>
          <a:p>
            <a:pPr lvl="1"/>
            <a:endParaRPr lang="en-GB" dirty="0"/>
          </a:p>
        </p:txBody>
      </p:sp>
    </p:spTree>
    <p:extLst>
      <p:ext uri="{BB962C8B-B14F-4D97-AF65-F5344CB8AC3E}">
        <p14:creationId xmlns:p14="http://schemas.microsoft.com/office/powerpoint/2010/main" val="256526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A001-9F79-4290-8136-7F02AF67DA7F}"/>
              </a:ext>
            </a:extLst>
          </p:cNvPr>
          <p:cNvSpPr>
            <a:spLocks noGrp="1"/>
          </p:cNvSpPr>
          <p:nvPr>
            <p:ph type="title"/>
          </p:nvPr>
        </p:nvSpPr>
        <p:spPr/>
        <p:txBody>
          <a:bodyPr/>
          <a:lstStyle/>
          <a:p>
            <a:r>
              <a:rPr lang="en-GB" dirty="0"/>
              <a:t>Technology impacting healthcare</a:t>
            </a:r>
          </a:p>
        </p:txBody>
      </p:sp>
      <p:sp>
        <p:nvSpPr>
          <p:cNvPr id="3" name="Content Placeholder 2">
            <a:extLst>
              <a:ext uri="{FF2B5EF4-FFF2-40B4-BE49-F238E27FC236}">
                <a16:creationId xmlns:a16="http://schemas.microsoft.com/office/drawing/2014/main" id="{ECFD7582-6B5A-41F7-A317-95043EAEFCAB}"/>
              </a:ext>
            </a:extLst>
          </p:cNvPr>
          <p:cNvSpPr>
            <a:spLocks noGrp="1"/>
          </p:cNvSpPr>
          <p:nvPr>
            <p:ph idx="1"/>
          </p:nvPr>
        </p:nvSpPr>
        <p:spPr>
          <a:xfrm>
            <a:off x="677334" y="1557251"/>
            <a:ext cx="8596668" cy="4484111"/>
          </a:xfrm>
        </p:spPr>
        <p:txBody>
          <a:bodyPr>
            <a:normAutofit lnSpcReduction="10000"/>
          </a:bodyPr>
          <a:lstStyle/>
          <a:p>
            <a:r>
              <a:rPr lang="en-GB" dirty="0"/>
              <a:t>Telemedicine</a:t>
            </a:r>
          </a:p>
          <a:p>
            <a:r>
              <a:rPr lang="en-GB" dirty="0"/>
              <a:t>Technology enhanced learning</a:t>
            </a:r>
          </a:p>
          <a:p>
            <a:r>
              <a:rPr lang="en-GB" dirty="0"/>
              <a:t>Facial recognition/Mood detection – tacking facial expressions</a:t>
            </a:r>
          </a:p>
          <a:p>
            <a:r>
              <a:rPr lang="en-GB" dirty="0"/>
              <a:t>Apps</a:t>
            </a:r>
          </a:p>
          <a:p>
            <a:r>
              <a:rPr lang="en-GB" dirty="0"/>
              <a:t>Wearable technologies (embedded)</a:t>
            </a:r>
          </a:p>
          <a:p>
            <a:r>
              <a:rPr lang="en-GB" dirty="0"/>
              <a:t>Near field communication (monitoring)</a:t>
            </a:r>
          </a:p>
          <a:p>
            <a:r>
              <a:rPr lang="en-GB" dirty="0"/>
              <a:t>Big data</a:t>
            </a:r>
          </a:p>
          <a:p>
            <a:r>
              <a:rPr lang="en-GB" dirty="0"/>
              <a:t>Mobile diagnostics</a:t>
            </a:r>
          </a:p>
          <a:p>
            <a:r>
              <a:rPr lang="en-GB" dirty="0"/>
              <a:t>Machine to machine</a:t>
            </a:r>
          </a:p>
          <a:p>
            <a:r>
              <a:rPr lang="en-GB" dirty="0"/>
              <a:t>Smart pills</a:t>
            </a:r>
          </a:p>
          <a:p>
            <a:r>
              <a:rPr lang="en-GB" dirty="0"/>
              <a:t>Biosensor tattoos (temperature/hydration levels)</a:t>
            </a:r>
          </a:p>
          <a:p>
            <a:r>
              <a:rPr lang="en-GB" dirty="0"/>
              <a:t>3D printing and 3D bio-printing</a:t>
            </a:r>
          </a:p>
        </p:txBody>
      </p:sp>
      <p:pic>
        <p:nvPicPr>
          <p:cNvPr id="4" name="Picture 3">
            <a:extLst>
              <a:ext uri="{FF2B5EF4-FFF2-40B4-BE49-F238E27FC236}">
                <a16:creationId xmlns:a16="http://schemas.microsoft.com/office/drawing/2014/main" id="{29FB5977-6CC6-424A-BB6B-0FEC65245163}"/>
              </a:ext>
            </a:extLst>
          </p:cNvPr>
          <p:cNvPicPr>
            <a:picLocks noChangeAspect="1"/>
          </p:cNvPicPr>
          <p:nvPr/>
        </p:nvPicPr>
        <p:blipFill>
          <a:blip r:embed="rId3"/>
          <a:stretch>
            <a:fillRect/>
          </a:stretch>
        </p:blipFill>
        <p:spPr>
          <a:xfrm>
            <a:off x="8798442" y="4002257"/>
            <a:ext cx="2897404" cy="1399700"/>
          </a:xfrm>
          <a:prstGeom prst="rect">
            <a:avLst/>
          </a:prstGeom>
        </p:spPr>
      </p:pic>
      <p:pic>
        <p:nvPicPr>
          <p:cNvPr id="5" name="Picture 4">
            <a:extLst>
              <a:ext uri="{FF2B5EF4-FFF2-40B4-BE49-F238E27FC236}">
                <a16:creationId xmlns:a16="http://schemas.microsoft.com/office/drawing/2014/main" id="{9872321A-1A8E-4DB7-AD34-E7B57F452ACA}"/>
              </a:ext>
            </a:extLst>
          </p:cNvPr>
          <p:cNvPicPr>
            <a:picLocks noChangeAspect="1"/>
          </p:cNvPicPr>
          <p:nvPr/>
        </p:nvPicPr>
        <p:blipFill>
          <a:blip r:embed="rId4"/>
          <a:stretch>
            <a:fillRect/>
          </a:stretch>
        </p:blipFill>
        <p:spPr>
          <a:xfrm>
            <a:off x="8798442" y="2855743"/>
            <a:ext cx="925286" cy="1007901"/>
          </a:xfrm>
          <a:prstGeom prst="rect">
            <a:avLst/>
          </a:prstGeom>
        </p:spPr>
      </p:pic>
      <p:pic>
        <p:nvPicPr>
          <p:cNvPr id="6" name="Picture 5">
            <a:extLst>
              <a:ext uri="{FF2B5EF4-FFF2-40B4-BE49-F238E27FC236}">
                <a16:creationId xmlns:a16="http://schemas.microsoft.com/office/drawing/2014/main" id="{6C1ABE50-890F-4CFD-A638-DF2CADBAED43}"/>
              </a:ext>
            </a:extLst>
          </p:cNvPr>
          <p:cNvPicPr>
            <a:picLocks noChangeAspect="1"/>
          </p:cNvPicPr>
          <p:nvPr/>
        </p:nvPicPr>
        <p:blipFill>
          <a:blip r:embed="rId5"/>
          <a:stretch>
            <a:fillRect/>
          </a:stretch>
        </p:blipFill>
        <p:spPr>
          <a:xfrm>
            <a:off x="8798442" y="1898768"/>
            <a:ext cx="627017" cy="846473"/>
          </a:xfrm>
          <a:prstGeom prst="rect">
            <a:avLst/>
          </a:prstGeom>
        </p:spPr>
      </p:pic>
      <p:pic>
        <p:nvPicPr>
          <p:cNvPr id="7" name="Picture 6">
            <a:extLst>
              <a:ext uri="{FF2B5EF4-FFF2-40B4-BE49-F238E27FC236}">
                <a16:creationId xmlns:a16="http://schemas.microsoft.com/office/drawing/2014/main" id="{8733C5A0-5824-4C6D-9E44-D4F45E93B8AC}"/>
              </a:ext>
            </a:extLst>
          </p:cNvPr>
          <p:cNvPicPr>
            <a:picLocks noChangeAspect="1"/>
          </p:cNvPicPr>
          <p:nvPr/>
        </p:nvPicPr>
        <p:blipFill>
          <a:blip r:embed="rId6"/>
          <a:stretch>
            <a:fillRect/>
          </a:stretch>
        </p:blipFill>
        <p:spPr>
          <a:xfrm>
            <a:off x="8798442" y="5587540"/>
            <a:ext cx="627170" cy="907644"/>
          </a:xfrm>
          <a:prstGeom prst="rect">
            <a:avLst/>
          </a:prstGeom>
        </p:spPr>
      </p:pic>
    </p:spTree>
    <p:extLst>
      <p:ext uri="{BB962C8B-B14F-4D97-AF65-F5344CB8AC3E}">
        <p14:creationId xmlns:p14="http://schemas.microsoft.com/office/powerpoint/2010/main" val="397658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3C38-F695-4184-AA3B-68A1A8D0D87B}"/>
              </a:ext>
            </a:extLst>
          </p:cNvPr>
          <p:cNvSpPr>
            <a:spLocks noGrp="1"/>
          </p:cNvSpPr>
          <p:nvPr>
            <p:ph type="title"/>
          </p:nvPr>
        </p:nvSpPr>
        <p:spPr/>
        <p:txBody>
          <a:bodyPr/>
          <a:lstStyle/>
          <a:p>
            <a:r>
              <a:rPr lang="en-GB" dirty="0"/>
              <a:t>This presentation covers</a:t>
            </a:r>
          </a:p>
        </p:txBody>
      </p:sp>
      <p:sp>
        <p:nvSpPr>
          <p:cNvPr id="3" name="Content Placeholder 2">
            <a:extLst>
              <a:ext uri="{FF2B5EF4-FFF2-40B4-BE49-F238E27FC236}">
                <a16:creationId xmlns:a16="http://schemas.microsoft.com/office/drawing/2014/main" id="{8F20CCF1-0717-4B68-977D-95FB2689991A}"/>
              </a:ext>
            </a:extLst>
          </p:cNvPr>
          <p:cNvSpPr>
            <a:spLocks noGrp="1"/>
          </p:cNvSpPr>
          <p:nvPr>
            <p:ph idx="1"/>
          </p:nvPr>
        </p:nvSpPr>
        <p:spPr/>
        <p:txBody>
          <a:bodyPr/>
          <a:lstStyle/>
          <a:p>
            <a:r>
              <a:rPr lang="en-GB" dirty="0"/>
              <a:t>Funding challenges</a:t>
            </a:r>
          </a:p>
          <a:p>
            <a:r>
              <a:rPr lang="en-GB" dirty="0"/>
              <a:t>Evidence based practice</a:t>
            </a:r>
          </a:p>
          <a:p>
            <a:r>
              <a:rPr lang="en-GB" dirty="0"/>
              <a:t>NIHR Global Health Research Group</a:t>
            </a:r>
          </a:p>
          <a:p>
            <a:r>
              <a:rPr lang="en-GB" dirty="0"/>
              <a:t>Potential benefits: technology in the stroke pathway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31703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76BC-8C6A-4E4B-BAA5-8A0070A39937}"/>
              </a:ext>
            </a:extLst>
          </p:cNvPr>
          <p:cNvSpPr>
            <a:spLocks noGrp="1"/>
          </p:cNvSpPr>
          <p:nvPr>
            <p:ph type="title"/>
          </p:nvPr>
        </p:nvSpPr>
        <p:spPr>
          <a:xfrm>
            <a:off x="677334" y="609600"/>
            <a:ext cx="8596668" cy="1320800"/>
          </a:xfrm>
        </p:spPr>
        <p:txBody>
          <a:bodyPr anchor="t">
            <a:normAutofit/>
          </a:bodyPr>
          <a:lstStyle/>
          <a:p>
            <a:r>
              <a:rPr lang="en-GB" dirty="0"/>
              <a:t>Hydration</a:t>
            </a:r>
          </a:p>
        </p:txBody>
      </p:sp>
      <p:pic>
        <p:nvPicPr>
          <p:cNvPr id="4" name="Picture 3">
            <a:extLst>
              <a:ext uri="{FF2B5EF4-FFF2-40B4-BE49-F238E27FC236}">
                <a16:creationId xmlns:a16="http://schemas.microsoft.com/office/drawing/2014/main" id="{856E15BA-DCBE-4763-9BCC-A26D4B790E3E}"/>
              </a:ext>
            </a:extLst>
          </p:cNvPr>
          <p:cNvPicPr>
            <a:picLocks noChangeAspect="1"/>
          </p:cNvPicPr>
          <p:nvPr/>
        </p:nvPicPr>
        <p:blipFill>
          <a:blip r:embed="rId3"/>
          <a:stretch>
            <a:fillRect/>
          </a:stretch>
        </p:blipFill>
        <p:spPr>
          <a:xfrm>
            <a:off x="1901029" y="2160589"/>
            <a:ext cx="1736645" cy="3880772"/>
          </a:xfrm>
          <a:prstGeom prst="rect">
            <a:avLst/>
          </a:prstGeom>
          <a:noFill/>
        </p:spPr>
      </p:pic>
      <p:sp>
        <p:nvSpPr>
          <p:cNvPr id="3" name="Content Placeholder 2">
            <a:extLst>
              <a:ext uri="{FF2B5EF4-FFF2-40B4-BE49-F238E27FC236}">
                <a16:creationId xmlns:a16="http://schemas.microsoft.com/office/drawing/2014/main" id="{79CED4DD-86B8-4FF6-87BE-7673964DE987}"/>
              </a:ext>
            </a:extLst>
          </p:cNvPr>
          <p:cNvSpPr>
            <a:spLocks noGrp="1"/>
          </p:cNvSpPr>
          <p:nvPr>
            <p:ph sz="half" idx="2"/>
          </p:nvPr>
        </p:nvSpPr>
        <p:spPr>
          <a:xfrm>
            <a:off x="4254759" y="2160589"/>
            <a:ext cx="5306008" cy="3880773"/>
          </a:xfrm>
        </p:spPr>
        <p:txBody>
          <a:bodyPr>
            <a:normAutofit/>
          </a:bodyPr>
          <a:lstStyle/>
          <a:p>
            <a:pPr>
              <a:lnSpc>
                <a:spcPct val="90000"/>
              </a:lnSpc>
            </a:pPr>
            <a:r>
              <a:rPr lang="en-GB" dirty="0"/>
              <a:t>Sensor technology tracks your water intake</a:t>
            </a:r>
          </a:p>
          <a:p>
            <a:pPr>
              <a:lnSpc>
                <a:spcPct val="90000"/>
              </a:lnSpc>
            </a:pPr>
            <a:r>
              <a:rPr lang="en-GB" dirty="0"/>
              <a:t>Syncs your progress to a hydration tracker app </a:t>
            </a:r>
          </a:p>
          <a:p>
            <a:pPr>
              <a:lnSpc>
                <a:spcPct val="90000"/>
              </a:lnSpc>
            </a:pPr>
            <a:r>
              <a:rPr lang="en-GB" dirty="0"/>
              <a:t>Integrates with other activity trackers to adjust your daily water goal</a:t>
            </a:r>
          </a:p>
          <a:p>
            <a:pPr>
              <a:lnSpc>
                <a:spcPct val="90000"/>
              </a:lnSpc>
            </a:pPr>
            <a:r>
              <a:rPr lang="en-GB" dirty="0"/>
              <a:t>Illuminates the entire bottle to remind you to drink more water</a:t>
            </a:r>
          </a:p>
          <a:p>
            <a:pPr lvl="1">
              <a:lnSpc>
                <a:spcPct val="90000"/>
              </a:lnSpc>
            </a:pPr>
            <a:r>
              <a:rPr lang="en-GB" sz="1800" dirty="0"/>
              <a:t>at regular intervals</a:t>
            </a:r>
          </a:p>
          <a:p>
            <a:pPr lvl="1">
              <a:lnSpc>
                <a:spcPct val="90000"/>
              </a:lnSpc>
            </a:pPr>
            <a:r>
              <a:rPr lang="en-GB" sz="1800" dirty="0"/>
              <a:t>behind on your daily water goal</a:t>
            </a:r>
          </a:p>
          <a:p>
            <a:pPr>
              <a:lnSpc>
                <a:spcPct val="90000"/>
              </a:lnSpc>
            </a:pPr>
            <a:endParaRPr lang="en-GB" dirty="0"/>
          </a:p>
        </p:txBody>
      </p:sp>
    </p:spTree>
    <p:extLst>
      <p:ext uri="{BB962C8B-B14F-4D97-AF65-F5344CB8AC3E}">
        <p14:creationId xmlns:p14="http://schemas.microsoft.com/office/powerpoint/2010/main" val="122772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FA9D-D2FC-4140-81B0-57D7CC954608}"/>
              </a:ext>
            </a:extLst>
          </p:cNvPr>
          <p:cNvSpPr>
            <a:spLocks noGrp="1"/>
          </p:cNvSpPr>
          <p:nvPr>
            <p:ph type="title"/>
          </p:nvPr>
        </p:nvSpPr>
        <p:spPr>
          <a:xfrm>
            <a:off x="677334" y="609600"/>
            <a:ext cx="8596668" cy="1320800"/>
          </a:xfrm>
        </p:spPr>
        <p:txBody>
          <a:bodyPr anchor="t">
            <a:normAutofit/>
          </a:bodyPr>
          <a:lstStyle/>
          <a:p>
            <a:r>
              <a:rPr lang="en-GB" dirty="0"/>
              <a:t>Technology</a:t>
            </a:r>
          </a:p>
        </p:txBody>
      </p:sp>
      <p:graphicFrame>
        <p:nvGraphicFramePr>
          <p:cNvPr id="5" name="Content Placeholder 2">
            <a:extLst>
              <a:ext uri="{FF2B5EF4-FFF2-40B4-BE49-F238E27FC236}">
                <a16:creationId xmlns:a16="http://schemas.microsoft.com/office/drawing/2014/main" id="{6747BC1A-D514-41C8-B029-B0DF6DC4C937}"/>
              </a:ext>
            </a:extLst>
          </p:cNvPr>
          <p:cNvGraphicFramePr>
            <a:graphicFrameLocks noGrp="1"/>
          </p:cNvGraphicFramePr>
          <p:nvPr>
            <p:ph idx="1"/>
            <p:extLst>
              <p:ext uri="{D42A27DB-BD31-4B8C-83A1-F6EECF244321}">
                <p14:modId xmlns:p14="http://schemas.microsoft.com/office/powerpoint/2010/main" val="399623408"/>
              </p:ext>
            </p:extLst>
          </p:nvPr>
        </p:nvGraphicFramePr>
        <p:xfrm>
          <a:off x="677332" y="1691641"/>
          <a:ext cx="9863205" cy="434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78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845A-E2CC-4DDF-A4CA-9911CEECE3D0}"/>
              </a:ext>
            </a:extLst>
          </p:cNvPr>
          <p:cNvSpPr>
            <a:spLocks noGrp="1"/>
          </p:cNvSpPr>
          <p:nvPr>
            <p:ph type="title"/>
          </p:nvPr>
        </p:nvSpPr>
        <p:spPr>
          <a:xfrm>
            <a:off x="677334" y="609600"/>
            <a:ext cx="8596668" cy="1320800"/>
          </a:xfrm>
        </p:spPr>
        <p:txBody>
          <a:bodyPr anchor="t">
            <a:normAutofit/>
          </a:bodyPr>
          <a:lstStyle/>
          <a:p>
            <a:r>
              <a:rPr lang="en-GB" dirty="0"/>
              <a:t>Research / Health Technology</a:t>
            </a:r>
          </a:p>
        </p:txBody>
      </p:sp>
      <p:graphicFrame>
        <p:nvGraphicFramePr>
          <p:cNvPr id="5" name="Content Placeholder 2">
            <a:extLst>
              <a:ext uri="{FF2B5EF4-FFF2-40B4-BE49-F238E27FC236}">
                <a16:creationId xmlns:a16="http://schemas.microsoft.com/office/drawing/2014/main" id="{7BC047A7-8760-4A65-B6B0-73F499CB8BF1}"/>
              </a:ext>
            </a:extLst>
          </p:cNvPr>
          <p:cNvGraphicFramePr>
            <a:graphicFrameLocks noGrp="1"/>
          </p:cNvGraphicFramePr>
          <p:nvPr>
            <p:ph idx="1"/>
            <p:extLst>
              <p:ext uri="{D42A27DB-BD31-4B8C-83A1-F6EECF244321}">
                <p14:modId xmlns:p14="http://schemas.microsoft.com/office/powerpoint/2010/main" val="266769307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28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E910-4304-46B9-9A62-671169A4A998}"/>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5DABA65F-0802-4C9A-903E-BD0F9F444269}"/>
              </a:ext>
            </a:extLst>
          </p:cNvPr>
          <p:cNvSpPr>
            <a:spLocks noGrp="1"/>
          </p:cNvSpPr>
          <p:nvPr>
            <p:ph idx="1"/>
          </p:nvPr>
        </p:nvSpPr>
        <p:spPr>
          <a:xfrm>
            <a:off x="677334" y="1657362"/>
            <a:ext cx="9760334" cy="3880773"/>
          </a:xfrm>
        </p:spPr>
        <p:txBody>
          <a:bodyPr>
            <a:noAutofit/>
          </a:bodyPr>
          <a:lstStyle/>
          <a:p>
            <a:r>
              <a:rPr lang="en-GB" sz="2000" dirty="0"/>
              <a:t>Nurses we are still developing an evidence</a:t>
            </a:r>
          </a:p>
          <a:p>
            <a:r>
              <a:rPr lang="en-GB" sz="2000" dirty="0"/>
              <a:t>We need better methods to detection complications</a:t>
            </a:r>
          </a:p>
          <a:p>
            <a:r>
              <a:rPr lang="en-GB" sz="2000" dirty="0"/>
              <a:t>More research on implementation</a:t>
            </a:r>
          </a:p>
          <a:p>
            <a:r>
              <a:rPr lang="en-GB" sz="2000" dirty="0"/>
              <a:t>Research base to inform decision making </a:t>
            </a:r>
          </a:p>
          <a:p>
            <a:r>
              <a:rPr lang="en-GB" sz="2000" dirty="0"/>
              <a:t>Opportunity to transform stroke services</a:t>
            </a:r>
          </a:p>
          <a:p>
            <a:r>
              <a:rPr lang="en-GB" sz="2000" dirty="0"/>
              <a:t>Tailored technological and organisational solutions</a:t>
            </a:r>
          </a:p>
          <a:p>
            <a:r>
              <a:rPr lang="en-GB" sz="2000" dirty="0"/>
              <a:t>Utilisation of technologies to deliver efficiencies (patient pathways/workforce)</a:t>
            </a:r>
          </a:p>
          <a:p>
            <a:r>
              <a:rPr lang="en-GB" sz="2000" dirty="0"/>
              <a:t>Implementation – identifying adoption challenges and ways to overcome them</a:t>
            </a:r>
          </a:p>
        </p:txBody>
      </p:sp>
    </p:spTree>
    <p:extLst>
      <p:ext uri="{BB962C8B-B14F-4D97-AF65-F5344CB8AC3E}">
        <p14:creationId xmlns:p14="http://schemas.microsoft.com/office/powerpoint/2010/main" val="111960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a:t>
            </a:r>
          </a:p>
        </p:txBody>
      </p:sp>
      <p:sp>
        <p:nvSpPr>
          <p:cNvPr id="3" name="Content Placeholder 2"/>
          <p:cNvSpPr>
            <a:spLocks noGrp="1"/>
          </p:cNvSpPr>
          <p:nvPr>
            <p:ph idx="1"/>
          </p:nvPr>
        </p:nvSpPr>
        <p:spPr/>
        <p:txBody>
          <a:bodyPr>
            <a:normAutofit/>
          </a:bodyPr>
          <a:lstStyle/>
          <a:p>
            <a:pPr marL="0" indent="0">
              <a:buNone/>
            </a:pPr>
            <a:endParaRPr lang="en-GB" sz="2400" dirty="0"/>
          </a:p>
          <a:p>
            <a:pPr marL="0" indent="0">
              <a:buNone/>
            </a:pPr>
            <a:endParaRPr lang="en-GB" sz="2400" i="1" dirty="0">
              <a:solidFill>
                <a:schemeClr val="accent1">
                  <a:lumMod val="60000"/>
                  <a:lumOff val="40000"/>
                </a:schemeClr>
              </a:solidFill>
            </a:endParaRPr>
          </a:p>
          <a:p>
            <a:pPr marL="0" indent="0">
              <a:buNone/>
            </a:pPr>
            <a:r>
              <a:rPr lang="en-GB" sz="3600" i="1" dirty="0">
                <a:solidFill>
                  <a:schemeClr val="accent1">
                    <a:lumMod val="60000"/>
                    <a:lumOff val="40000"/>
                  </a:schemeClr>
                </a:solidFill>
              </a:rPr>
              <a:t>Today’s research is tomorrow’s care……</a:t>
            </a:r>
          </a:p>
          <a:p>
            <a:endParaRPr lang="en-GB" sz="2400" dirty="0"/>
          </a:p>
          <a:p>
            <a:endParaRPr lang="en-GB" sz="2400" dirty="0"/>
          </a:p>
        </p:txBody>
      </p:sp>
    </p:spTree>
    <p:extLst>
      <p:ext uri="{BB962C8B-B14F-4D97-AF65-F5344CB8AC3E}">
        <p14:creationId xmlns:p14="http://schemas.microsoft.com/office/powerpoint/2010/main" val="199805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C1E3-04FF-4C57-A24C-27DAEB906B86}"/>
              </a:ext>
            </a:extLst>
          </p:cNvPr>
          <p:cNvSpPr>
            <a:spLocks noGrp="1"/>
          </p:cNvSpPr>
          <p:nvPr>
            <p:ph type="title"/>
          </p:nvPr>
        </p:nvSpPr>
        <p:spPr/>
        <p:txBody>
          <a:bodyPr/>
          <a:lstStyle/>
          <a:p>
            <a:pPr algn="ctr"/>
            <a:r>
              <a:rPr lang="en-GB" dirty="0"/>
              <a:t>Thank you for your attention</a:t>
            </a:r>
            <a:br>
              <a:rPr lang="en-GB" dirty="0"/>
            </a:br>
            <a:r>
              <a:rPr lang="en-GB" dirty="0"/>
              <a:t>Any questions?</a:t>
            </a:r>
          </a:p>
        </p:txBody>
      </p:sp>
      <p:sp>
        <p:nvSpPr>
          <p:cNvPr id="3" name="Text Placeholder 2">
            <a:extLst>
              <a:ext uri="{FF2B5EF4-FFF2-40B4-BE49-F238E27FC236}">
                <a16:creationId xmlns:a16="http://schemas.microsoft.com/office/drawing/2014/main" id="{465C4F11-FC1D-4FFE-8415-1402FC1D5A1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888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3B32-665C-46D5-B2F3-E0BE43D26346}"/>
              </a:ext>
            </a:extLst>
          </p:cNvPr>
          <p:cNvSpPr>
            <a:spLocks noGrp="1"/>
          </p:cNvSpPr>
          <p:nvPr>
            <p:ph type="title"/>
          </p:nvPr>
        </p:nvSpPr>
        <p:spPr/>
        <p:txBody>
          <a:bodyPr/>
          <a:lstStyle/>
          <a:p>
            <a:r>
              <a:rPr lang="en-GB" dirty="0"/>
              <a:t>Lack of Funding</a:t>
            </a:r>
          </a:p>
        </p:txBody>
      </p:sp>
      <p:sp>
        <p:nvSpPr>
          <p:cNvPr id="3" name="Content Placeholder 2">
            <a:extLst>
              <a:ext uri="{FF2B5EF4-FFF2-40B4-BE49-F238E27FC236}">
                <a16:creationId xmlns:a16="http://schemas.microsoft.com/office/drawing/2014/main" id="{7E2C0A66-DF40-4D42-BF1C-2D5F060097A6}"/>
              </a:ext>
            </a:extLst>
          </p:cNvPr>
          <p:cNvSpPr>
            <a:spLocks noGrp="1"/>
          </p:cNvSpPr>
          <p:nvPr>
            <p:ph idx="1"/>
          </p:nvPr>
        </p:nvSpPr>
        <p:spPr>
          <a:xfrm>
            <a:off x="677334" y="1813215"/>
            <a:ext cx="8596668" cy="4228148"/>
          </a:xfrm>
        </p:spPr>
        <p:txBody>
          <a:bodyPr/>
          <a:lstStyle/>
          <a:p>
            <a:r>
              <a:rPr lang="en-GB" dirty="0"/>
              <a:t>More competition for scarce resources</a:t>
            </a:r>
          </a:p>
          <a:p>
            <a:r>
              <a:rPr lang="en-GB" dirty="0"/>
              <a:t>Providers - the healthcare organisations and services (commissioners)</a:t>
            </a:r>
          </a:p>
          <a:p>
            <a:pPr lvl="1"/>
            <a:r>
              <a:rPr lang="en-GB" dirty="0"/>
              <a:t>interventions/services that improve health and wellbeing</a:t>
            </a:r>
          </a:p>
          <a:p>
            <a:pPr lvl="1"/>
            <a:r>
              <a:rPr lang="en-GB" dirty="0"/>
              <a:t>evidence and obtained from research</a:t>
            </a:r>
          </a:p>
          <a:p>
            <a:pPr lvl="1"/>
            <a:r>
              <a:rPr lang="en-GB" dirty="0"/>
              <a:t>tacit knowledge</a:t>
            </a:r>
          </a:p>
          <a:p>
            <a:r>
              <a:rPr lang="en-GB" dirty="0"/>
              <a:t>Challenge</a:t>
            </a:r>
          </a:p>
          <a:p>
            <a:pPr lvl="1"/>
            <a:r>
              <a:rPr lang="en-GB" dirty="0"/>
              <a:t>creation of knowledge that is "useful“</a:t>
            </a:r>
          </a:p>
          <a:p>
            <a:pPr lvl="1"/>
            <a:r>
              <a:rPr lang="en-GB" dirty="0"/>
              <a:t>undertaking research that is relevant </a:t>
            </a:r>
          </a:p>
          <a:p>
            <a:pPr lvl="1"/>
            <a:r>
              <a:rPr lang="en-GB" dirty="0"/>
              <a:t>developing opportunities to create and share knowledge</a:t>
            </a:r>
          </a:p>
        </p:txBody>
      </p:sp>
    </p:spTree>
    <p:extLst>
      <p:ext uri="{BB962C8B-B14F-4D97-AF65-F5344CB8AC3E}">
        <p14:creationId xmlns:p14="http://schemas.microsoft.com/office/powerpoint/2010/main" val="24440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dirty="0"/>
              <a:t>Ideally </a:t>
            </a:r>
          </a:p>
        </p:txBody>
      </p:sp>
      <p:sp>
        <p:nvSpPr>
          <p:cNvPr id="22531" name="Rectangle 3"/>
          <p:cNvSpPr>
            <a:spLocks noGrp="1" noChangeArrowheads="1"/>
          </p:cNvSpPr>
          <p:nvPr>
            <p:ph type="body" idx="1"/>
          </p:nvPr>
        </p:nvSpPr>
        <p:spPr>
          <a:xfrm>
            <a:off x="2209800" y="1981200"/>
            <a:ext cx="7924800" cy="4114800"/>
          </a:xfrm>
        </p:spPr>
        <p:txBody>
          <a:bodyPr>
            <a:normAutofit fontScale="92500" lnSpcReduction="20000"/>
          </a:bodyPr>
          <a:lstStyle/>
          <a:p>
            <a:pPr eaLnBrk="1" hangingPunct="1">
              <a:lnSpc>
                <a:spcPct val="90000"/>
              </a:lnSpc>
            </a:pPr>
            <a:r>
              <a:rPr lang="en-GB" altLang="en-US" sz="2800" dirty="0"/>
              <a:t>All evidence implemented in practice</a:t>
            </a:r>
          </a:p>
          <a:p>
            <a:pPr eaLnBrk="1" hangingPunct="1">
              <a:lnSpc>
                <a:spcPct val="90000"/>
              </a:lnSpc>
            </a:pPr>
            <a:endParaRPr lang="en-GB" altLang="en-US" sz="1200" dirty="0"/>
          </a:p>
          <a:p>
            <a:pPr eaLnBrk="1" hangingPunct="1">
              <a:lnSpc>
                <a:spcPct val="90000"/>
              </a:lnSpc>
            </a:pPr>
            <a:r>
              <a:rPr lang="en-GB" altLang="en-US" sz="2800" dirty="0"/>
              <a:t>Good clinical practice in place</a:t>
            </a:r>
          </a:p>
          <a:p>
            <a:pPr eaLnBrk="1" hangingPunct="1">
              <a:lnSpc>
                <a:spcPct val="90000"/>
              </a:lnSpc>
            </a:pPr>
            <a:endParaRPr lang="en-GB" altLang="en-US" sz="1200" dirty="0"/>
          </a:p>
          <a:p>
            <a:pPr eaLnBrk="1" hangingPunct="1">
              <a:lnSpc>
                <a:spcPct val="90000"/>
              </a:lnSpc>
            </a:pPr>
            <a:r>
              <a:rPr lang="en-GB" altLang="en-US" sz="2800" dirty="0"/>
              <a:t>Recognition of gaps in evidence</a:t>
            </a:r>
          </a:p>
          <a:p>
            <a:pPr eaLnBrk="1" hangingPunct="1">
              <a:lnSpc>
                <a:spcPct val="90000"/>
              </a:lnSpc>
            </a:pPr>
            <a:endParaRPr lang="en-GB" altLang="en-US" sz="1200" dirty="0"/>
          </a:p>
          <a:p>
            <a:pPr eaLnBrk="1" hangingPunct="1">
              <a:lnSpc>
                <a:spcPct val="90000"/>
              </a:lnSpc>
            </a:pPr>
            <a:r>
              <a:rPr lang="en-GB" altLang="en-US" sz="2800" dirty="0"/>
              <a:t>Researching towards filling those gaps</a:t>
            </a:r>
          </a:p>
          <a:p>
            <a:pPr eaLnBrk="1" hangingPunct="1">
              <a:lnSpc>
                <a:spcPct val="90000"/>
              </a:lnSpc>
            </a:pPr>
            <a:endParaRPr lang="en-GB" altLang="en-US" sz="1200" dirty="0"/>
          </a:p>
          <a:p>
            <a:pPr eaLnBrk="1" hangingPunct="1">
              <a:lnSpc>
                <a:spcPct val="90000"/>
              </a:lnSpc>
            </a:pPr>
            <a:r>
              <a:rPr lang="en-GB" altLang="en-US" sz="2800" dirty="0"/>
              <a:t>Research priorities those of nurses &amp; patients, carers and the public</a:t>
            </a:r>
          </a:p>
          <a:p>
            <a:pPr eaLnBrk="1" hangingPunct="1">
              <a:lnSpc>
                <a:spcPct val="90000"/>
              </a:lnSpc>
            </a:pPr>
            <a:endParaRPr lang="en-GB" altLang="en-US" sz="1200" dirty="0"/>
          </a:p>
          <a:p>
            <a:pPr eaLnBrk="1" hangingPunct="1">
              <a:lnSpc>
                <a:spcPct val="90000"/>
              </a:lnSpc>
            </a:pPr>
            <a:r>
              <a:rPr lang="en-GB" altLang="en-US" sz="2800" dirty="0"/>
              <a:t>The best care possible available to all!</a:t>
            </a:r>
          </a:p>
        </p:txBody>
      </p:sp>
    </p:spTree>
    <p:extLst>
      <p:ext uri="{BB962C8B-B14F-4D97-AF65-F5344CB8AC3E}">
        <p14:creationId xmlns:p14="http://schemas.microsoft.com/office/powerpoint/2010/main" val="28053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dirty="0"/>
              <a:t>The need to change </a:t>
            </a:r>
          </a:p>
        </p:txBody>
      </p:sp>
      <p:sp>
        <p:nvSpPr>
          <p:cNvPr id="22531" name="Rectangle 3"/>
          <p:cNvSpPr>
            <a:spLocks noGrp="1" noChangeArrowheads="1"/>
          </p:cNvSpPr>
          <p:nvPr>
            <p:ph type="body" idx="1"/>
          </p:nvPr>
        </p:nvSpPr>
        <p:spPr>
          <a:xfrm>
            <a:off x="2209800" y="1981200"/>
            <a:ext cx="7924800" cy="4114800"/>
          </a:xfrm>
        </p:spPr>
        <p:txBody>
          <a:bodyPr>
            <a:normAutofit lnSpcReduction="10000"/>
          </a:bodyPr>
          <a:lstStyle/>
          <a:p>
            <a:pPr eaLnBrk="1" hangingPunct="1">
              <a:lnSpc>
                <a:spcPct val="90000"/>
              </a:lnSpc>
            </a:pPr>
            <a:r>
              <a:rPr lang="en-GB" altLang="en-US" sz="2800" dirty="0"/>
              <a:t>If you always do what you’ve always done</a:t>
            </a:r>
          </a:p>
          <a:p>
            <a:pPr eaLnBrk="1" hangingPunct="1">
              <a:lnSpc>
                <a:spcPct val="90000"/>
              </a:lnSpc>
            </a:pPr>
            <a:endParaRPr lang="en-GB" altLang="en-US" sz="2800" dirty="0"/>
          </a:p>
          <a:p>
            <a:pPr eaLnBrk="1" hangingPunct="1">
              <a:lnSpc>
                <a:spcPct val="90000"/>
              </a:lnSpc>
            </a:pPr>
            <a:r>
              <a:rPr lang="en-GB" altLang="en-US" sz="2800" dirty="0"/>
              <a:t>You will always get what you’ve always got</a:t>
            </a:r>
          </a:p>
          <a:p>
            <a:pPr eaLnBrk="1" hangingPunct="1">
              <a:lnSpc>
                <a:spcPct val="90000"/>
              </a:lnSpc>
            </a:pPr>
            <a:endParaRPr lang="en-GB" altLang="en-US" sz="2800" dirty="0"/>
          </a:p>
          <a:p>
            <a:pPr eaLnBrk="1" hangingPunct="1">
              <a:lnSpc>
                <a:spcPct val="90000"/>
              </a:lnSpc>
            </a:pPr>
            <a:r>
              <a:rPr lang="en-GB" altLang="en-US" sz="2800" dirty="0"/>
              <a:t>So if we are committed to improvement, then we need to make changes</a:t>
            </a:r>
          </a:p>
          <a:p>
            <a:pPr eaLnBrk="1" hangingPunct="1">
              <a:lnSpc>
                <a:spcPct val="90000"/>
              </a:lnSpc>
            </a:pPr>
            <a:endParaRPr lang="en-GB" altLang="en-US" sz="2800" dirty="0"/>
          </a:p>
          <a:p>
            <a:pPr eaLnBrk="1" hangingPunct="1">
              <a:lnSpc>
                <a:spcPct val="90000"/>
              </a:lnSpc>
            </a:pPr>
            <a:r>
              <a:rPr lang="en-GB" altLang="en-US" sz="2800" dirty="0"/>
              <a:t>But we must have evidence that new is better than the old</a:t>
            </a:r>
          </a:p>
        </p:txBody>
      </p:sp>
    </p:spTree>
    <p:extLst>
      <p:ext uri="{BB962C8B-B14F-4D97-AF65-F5344CB8AC3E}">
        <p14:creationId xmlns:p14="http://schemas.microsoft.com/office/powerpoint/2010/main" val="71489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432" y="298660"/>
            <a:ext cx="1948620" cy="11691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0" y="5569006"/>
            <a:ext cx="1611243" cy="12889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911" y="162950"/>
            <a:ext cx="2140881" cy="1166781"/>
          </a:xfrm>
          <a:prstGeom prst="rect">
            <a:avLst/>
          </a:prstGeom>
        </p:spPr>
      </p:pic>
      <p:sp>
        <p:nvSpPr>
          <p:cNvPr id="21" name="Title 20"/>
          <p:cNvSpPr>
            <a:spLocks noGrp="1"/>
          </p:cNvSpPr>
          <p:nvPr>
            <p:ph type="ctrTitle"/>
          </p:nvPr>
        </p:nvSpPr>
        <p:spPr>
          <a:xfrm>
            <a:off x="1366982" y="1889106"/>
            <a:ext cx="7907021" cy="2161730"/>
          </a:xfrm>
        </p:spPr>
        <p:txBody>
          <a:bodyPr/>
          <a:lstStyle/>
          <a:p>
            <a:pPr algn="ctr"/>
            <a:br>
              <a:rPr lang="en-GB" dirty="0"/>
            </a:br>
            <a:r>
              <a:rPr lang="en-GB" dirty="0"/>
              <a:t>NIHR GHRG on Improving Stroke Care in India</a:t>
            </a:r>
          </a:p>
        </p:txBody>
      </p:sp>
      <p:sp>
        <p:nvSpPr>
          <p:cNvPr id="22" name="Subtitle 21"/>
          <p:cNvSpPr>
            <a:spLocks noGrp="1"/>
          </p:cNvSpPr>
          <p:nvPr>
            <p:ph type="subTitle" idx="1"/>
          </p:nvPr>
        </p:nvSpPr>
        <p:spPr>
          <a:xfrm>
            <a:off x="1507067" y="4463935"/>
            <a:ext cx="7766936" cy="683797"/>
          </a:xfrm>
        </p:spPr>
        <p:txBody>
          <a:bodyPr/>
          <a:lstStyle/>
          <a:p>
            <a:endParaRPr lang="en-GB" dirty="0"/>
          </a:p>
        </p:txBody>
      </p:sp>
      <p:grpSp>
        <p:nvGrpSpPr>
          <p:cNvPr id="20" name="Group 19"/>
          <p:cNvGrpSpPr/>
          <p:nvPr/>
        </p:nvGrpSpPr>
        <p:grpSpPr>
          <a:xfrm>
            <a:off x="1837351" y="6080399"/>
            <a:ext cx="6990809" cy="349542"/>
            <a:chOff x="1562975" y="6059274"/>
            <a:chExt cx="6990809" cy="349542"/>
          </a:xfrm>
        </p:grpSpPr>
        <p:pic>
          <p:nvPicPr>
            <p:cNvPr id="23" name="Picture 22"/>
            <p:cNvPicPr>
              <a:picLocks noChangeAspect="1"/>
            </p:cNvPicPr>
            <p:nvPr/>
          </p:nvPicPr>
          <p:blipFill>
            <a:blip r:embed="rId6"/>
            <a:stretch>
              <a:fillRect/>
            </a:stretch>
          </p:blipFill>
          <p:spPr>
            <a:xfrm>
              <a:off x="1562975" y="6128093"/>
              <a:ext cx="793582" cy="280723"/>
            </a:xfrm>
            <a:prstGeom prst="rect">
              <a:avLst/>
            </a:prstGeom>
          </p:spPr>
        </p:pic>
        <p:pic>
          <p:nvPicPr>
            <p:cNvPr id="25" name="Picture 24"/>
            <p:cNvPicPr>
              <a:picLocks noChangeAspect="1"/>
            </p:cNvPicPr>
            <p:nvPr/>
          </p:nvPicPr>
          <p:blipFill>
            <a:blip r:embed="rId7"/>
            <a:stretch>
              <a:fillRect/>
            </a:stretch>
          </p:blipFill>
          <p:spPr>
            <a:xfrm flipH="1">
              <a:off x="2427823" y="6106283"/>
              <a:ext cx="259860" cy="288733"/>
            </a:xfrm>
            <a:prstGeom prst="rect">
              <a:avLst/>
            </a:prstGeom>
          </p:spPr>
        </p:pic>
        <p:pic>
          <p:nvPicPr>
            <p:cNvPr id="26" name="Picture 25"/>
            <p:cNvPicPr>
              <a:picLocks noChangeAspect="1"/>
            </p:cNvPicPr>
            <p:nvPr/>
          </p:nvPicPr>
          <p:blipFill>
            <a:blip r:embed="rId8"/>
            <a:stretch>
              <a:fillRect/>
            </a:stretch>
          </p:blipFill>
          <p:spPr>
            <a:xfrm>
              <a:off x="2750408" y="6109098"/>
              <a:ext cx="289861" cy="289861"/>
            </a:xfrm>
            <a:prstGeom prst="rect">
              <a:avLst/>
            </a:prstGeom>
          </p:spPr>
        </p:pic>
        <p:pic>
          <p:nvPicPr>
            <p:cNvPr id="27" name="Picture 26"/>
            <p:cNvPicPr>
              <a:picLocks noChangeAspect="1"/>
            </p:cNvPicPr>
            <p:nvPr/>
          </p:nvPicPr>
          <p:blipFill>
            <a:blip r:embed="rId9"/>
            <a:stretch>
              <a:fillRect/>
            </a:stretch>
          </p:blipFill>
          <p:spPr>
            <a:xfrm>
              <a:off x="3027117" y="6059274"/>
              <a:ext cx="803847" cy="341635"/>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7905" y="6080901"/>
              <a:ext cx="992411" cy="265204"/>
            </a:xfrm>
            <a:prstGeom prst="rect">
              <a:avLst/>
            </a:prstGeom>
          </p:spPr>
        </p:pic>
        <p:pic>
          <p:nvPicPr>
            <p:cNvPr id="29" name="Picture 28"/>
            <p:cNvPicPr>
              <a:picLocks noChangeAspect="1"/>
            </p:cNvPicPr>
            <p:nvPr/>
          </p:nvPicPr>
          <p:blipFill>
            <a:blip r:embed="rId11"/>
            <a:stretch>
              <a:fillRect/>
            </a:stretch>
          </p:blipFill>
          <p:spPr>
            <a:xfrm>
              <a:off x="5050316" y="6074012"/>
              <a:ext cx="1053887" cy="268741"/>
            </a:xfrm>
            <a:prstGeom prst="rect">
              <a:avLst/>
            </a:prstGeom>
          </p:spPr>
        </p:pic>
        <p:pic>
          <p:nvPicPr>
            <p:cNvPr id="30" name="Picture 29"/>
            <p:cNvPicPr>
              <a:picLocks noChangeAspect="1"/>
            </p:cNvPicPr>
            <p:nvPr/>
          </p:nvPicPr>
          <p:blipFill>
            <a:blip r:embed="rId12"/>
            <a:stretch>
              <a:fillRect/>
            </a:stretch>
          </p:blipFill>
          <p:spPr>
            <a:xfrm>
              <a:off x="6181708" y="6101524"/>
              <a:ext cx="668974" cy="280969"/>
            </a:xfrm>
            <a:prstGeom prst="rect">
              <a:avLst/>
            </a:prstGeom>
          </p:spPr>
        </p:pic>
        <p:pic>
          <p:nvPicPr>
            <p:cNvPr id="31" name="Picture 30"/>
            <p:cNvPicPr>
              <a:picLocks noChangeAspect="1"/>
            </p:cNvPicPr>
            <p:nvPr/>
          </p:nvPicPr>
          <p:blipFill>
            <a:blip r:embed="rId13"/>
            <a:stretch>
              <a:fillRect/>
            </a:stretch>
          </p:blipFill>
          <p:spPr>
            <a:xfrm>
              <a:off x="6928187" y="6101524"/>
              <a:ext cx="758711" cy="280723"/>
            </a:xfrm>
            <a:prstGeom prst="rect">
              <a:avLst/>
            </a:prstGeom>
          </p:spPr>
        </p:pic>
        <p:pic>
          <p:nvPicPr>
            <p:cNvPr id="32" name="Picture 31"/>
            <p:cNvPicPr>
              <a:picLocks noChangeAspect="1"/>
            </p:cNvPicPr>
            <p:nvPr/>
          </p:nvPicPr>
          <p:blipFill>
            <a:blip r:embed="rId14"/>
            <a:stretch>
              <a:fillRect/>
            </a:stretch>
          </p:blipFill>
          <p:spPr>
            <a:xfrm>
              <a:off x="7722035" y="6105571"/>
              <a:ext cx="831749" cy="286953"/>
            </a:xfrm>
            <a:prstGeom prst="rect">
              <a:avLst/>
            </a:prstGeom>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9075" y="6074012"/>
              <a:ext cx="247053" cy="304801"/>
            </a:xfrm>
            <a:prstGeom prst="rect">
              <a:avLst/>
            </a:prstGeom>
          </p:spPr>
        </p:pic>
      </p:grpSp>
    </p:spTree>
    <p:extLst>
      <p:ext uri="{BB962C8B-B14F-4D97-AF65-F5344CB8AC3E}">
        <p14:creationId xmlns:p14="http://schemas.microsoft.com/office/powerpoint/2010/main" val="2872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692727"/>
          </a:xfrm>
        </p:spPr>
        <p:txBody>
          <a:bodyPr/>
          <a:lstStyle/>
          <a:p>
            <a:r>
              <a:rPr lang="en-GB" dirty="0"/>
              <a:t>Aims and Objectives</a:t>
            </a:r>
          </a:p>
        </p:txBody>
      </p:sp>
      <p:sp>
        <p:nvSpPr>
          <p:cNvPr id="3" name="Content Placeholder 2"/>
          <p:cNvSpPr>
            <a:spLocks noGrp="1"/>
          </p:cNvSpPr>
          <p:nvPr>
            <p:ph idx="1"/>
          </p:nvPr>
        </p:nvSpPr>
        <p:spPr>
          <a:xfrm>
            <a:off x="677334" y="1289858"/>
            <a:ext cx="8987598" cy="5235633"/>
          </a:xfrm>
        </p:spPr>
        <p:txBody>
          <a:bodyPr>
            <a:normAutofit/>
          </a:bodyPr>
          <a:lstStyle/>
          <a:p>
            <a:pPr marL="0" indent="0">
              <a:buNone/>
            </a:pPr>
            <a:r>
              <a:rPr lang="en-GB" b="1" dirty="0"/>
              <a:t>Primary Objectives:</a:t>
            </a:r>
            <a:endParaRPr lang="en-GB" dirty="0"/>
          </a:p>
          <a:p>
            <a:r>
              <a:rPr lang="en-GB" dirty="0"/>
              <a:t>To investigate the feasibility and acceptability of the interdisciplinary care bundles to staff, service users and their families to inform further research </a:t>
            </a:r>
          </a:p>
          <a:p>
            <a:pPr marL="0" indent="0">
              <a:buNone/>
            </a:pPr>
            <a:endParaRPr lang="en-GB" dirty="0"/>
          </a:p>
          <a:p>
            <a:r>
              <a:rPr lang="en-GB" dirty="0"/>
              <a:t>To develop three evidence-based Intervention Packages, focused on each of the care bundles: </a:t>
            </a:r>
          </a:p>
          <a:p>
            <a:pPr lvl="1"/>
            <a:r>
              <a:rPr lang="en-GB" dirty="0"/>
              <a:t>Swallowing and hydration</a:t>
            </a:r>
          </a:p>
          <a:p>
            <a:pPr lvl="1"/>
            <a:r>
              <a:rPr lang="en-GB" dirty="0"/>
              <a:t>Physiological and neurological monitoring</a:t>
            </a:r>
          </a:p>
          <a:p>
            <a:pPr lvl="1"/>
            <a:r>
              <a:rPr lang="en-GB" dirty="0"/>
              <a:t>Education and training of relatives of those with acute stroke.	</a:t>
            </a:r>
          </a:p>
          <a:p>
            <a:r>
              <a:rPr lang="en-GB" dirty="0"/>
              <a:t>To estimate the:</a:t>
            </a:r>
          </a:p>
          <a:p>
            <a:pPr lvl="1"/>
            <a:r>
              <a:rPr lang="en-GB" dirty="0"/>
              <a:t>proportion of people with dysphagia, dehydration, early neurological deterioration by 72 hours, abnormal physiological values</a:t>
            </a:r>
          </a:p>
          <a:p>
            <a:pPr lvl="1"/>
            <a:r>
              <a:rPr lang="en-GB" dirty="0"/>
              <a:t>distribution of time from stroke admission to dysphagia screen</a:t>
            </a:r>
          </a:p>
          <a:p>
            <a:pPr marL="0" indent="0">
              <a:buNone/>
            </a:pPr>
            <a:endParaRPr lang="en-GB" dirty="0"/>
          </a:p>
        </p:txBody>
      </p:sp>
    </p:spTree>
    <p:extLst>
      <p:ext uri="{BB962C8B-B14F-4D97-AF65-F5344CB8AC3E}">
        <p14:creationId xmlns:p14="http://schemas.microsoft.com/office/powerpoint/2010/main" val="90077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4783"/>
          </a:xfrm>
        </p:spPr>
        <p:txBody>
          <a:bodyPr>
            <a:normAutofit/>
          </a:bodyPr>
          <a:lstStyle/>
          <a:p>
            <a:r>
              <a:rPr lang="en-GB" dirty="0"/>
              <a:t>Why is dysphagia important?</a:t>
            </a:r>
          </a:p>
        </p:txBody>
      </p:sp>
      <p:sp>
        <p:nvSpPr>
          <p:cNvPr id="3" name="Content Placeholder 2"/>
          <p:cNvSpPr>
            <a:spLocks noGrp="1"/>
          </p:cNvSpPr>
          <p:nvPr>
            <p:ph idx="1"/>
          </p:nvPr>
        </p:nvSpPr>
        <p:spPr>
          <a:xfrm>
            <a:off x="611945" y="1090246"/>
            <a:ext cx="11310424" cy="5577840"/>
          </a:xfrm>
        </p:spPr>
        <p:txBody>
          <a:bodyPr>
            <a:normAutofit fontScale="92500" lnSpcReduction="10000"/>
          </a:bodyPr>
          <a:lstStyle/>
          <a:p>
            <a:pPr marL="0" indent="0">
              <a:buNone/>
            </a:pPr>
            <a:r>
              <a:rPr lang="en-GB" dirty="0"/>
              <a:t>There is robust evidence that the identification of dysphagia, its type and severity is essential in reducing:</a:t>
            </a:r>
          </a:p>
          <a:p>
            <a:pPr marL="0" indent="0">
              <a:buNone/>
            </a:pPr>
            <a:endParaRPr lang="en-GB" sz="1100" dirty="0"/>
          </a:p>
          <a:p>
            <a:pPr lvl="0"/>
            <a:r>
              <a:rPr lang="en-GB" sz="2600" b="1" dirty="0"/>
              <a:t>The risk of pneumonia </a:t>
            </a:r>
            <a:br>
              <a:rPr lang="en-GB" dirty="0"/>
            </a:br>
            <a:r>
              <a:rPr lang="en-GB" sz="2200" dirty="0"/>
              <a:t>(Bray et al., 2016; Palli et al., 2017; </a:t>
            </a:r>
            <a:r>
              <a:rPr lang="en-GB" sz="2200" dirty="0" err="1"/>
              <a:t>Masrur</a:t>
            </a:r>
            <a:r>
              <a:rPr lang="en-GB" sz="2200" dirty="0"/>
              <a:t> et al., 2013; </a:t>
            </a:r>
            <a:r>
              <a:rPr lang="en-GB" sz="2200" dirty="0" err="1"/>
              <a:t>Titsworth</a:t>
            </a:r>
            <a:r>
              <a:rPr lang="en-GB" sz="2200" dirty="0"/>
              <a:t> et al., 2013; Finlayson et al., 2011; </a:t>
            </a:r>
            <a:r>
              <a:rPr lang="en-GB" sz="2200" dirty="0" err="1"/>
              <a:t>Westendorp</a:t>
            </a:r>
            <a:r>
              <a:rPr lang="en-GB" sz="2200" dirty="0"/>
              <a:t> et al., 2011; </a:t>
            </a:r>
            <a:r>
              <a:rPr lang="en-GB" sz="2200" dirty="0" err="1"/>
              <a:t>Lakshminarayan</a:t>
            </a:r>
            <a:r>
              <a:rPr lang="en-GB" sz="2200" dirty="0"/>
              <a:t> et al. 2010; </a:t>
            </a:r>
            <a:r>
              <a:rPr lang="en-GB" sz="2200" dirty="0" err="1"/>
              <a:t>Sellars</a:t>
            </a:r>
            <a:r>
              <a:rPr lang="en-GB" sz="2200" dirty="0"/>
              <a:t> et al., 2007; Hinchey et al., 2005; Martino et al., 2005)</a:t>
            </a:r>
          </a:p>
          <a:p>
            <a:pPr lvl="0"/>
            <a:r>
              <a:rPr lang="en-GB" sz="2600" b="1" dirty="0"/>
              <a:t>Increasing length of hospital stay </a:t>
            </a:r>
            <a:br>
              <a:rPr lang="en-GB" b="1" dirty="0"/>
            </a:br>
            <a:r>
              <a:rPr lang="en-GB" sz="2200" dirty="0"/>
              <a:t>(Altman et al., 2010)</a:t>
            </a:r>
          </a:p>
          <a:p>
            <a:pPr lvl="0"/>
            <a:r>
              <a:rPr lang="en-GB" sz="2600" b="1" dirty="0"/>
              <a:t>Mortality</a:t>
            </a:r>
            <a:r>
              <a:rPr lang="en-GB" sz="2600" dirty="0"/>
              <a:t> </a:t>
            </a:r>
            <a:br>
              <a:rPr lang="en-GB" dirty="0"/>
            </a:br>
            <a:r>
              <a:rPr lang="en-GB" sz="2200" dirty="0"/>
              <a:t>(</a:t>
            </a:r>
            <a:r>
              <a:rPr lang="en-GB" sz="2200" dirty="0" err="1"/>
              <a:t>Ingeman</a:t>
            </a:r>
            <a:r>
              <a:rPr lang="en-GB" sz="2200" dirty="0"/>
              <a:t> et al., 2011; </a:t>
            </a:r>
            <a:r>
              <a:rPr lang="en-GB" sz="2200" dirty="0" err="1"/>
              <a:t>Koennecke</a:t>
            </a:r>
            <a:r>
              <a:rPr lang="en-GB" sz="2200" dirty="0"/>
              <a:t> et al., 2011; </a:t>
            </a:r>
            <a:r>
              <a:rPr lang="en-GB" sz="2200" dirty="0" err="1"/>
              <a:t>Katzan</a:t>
            </a:r>
            <a:r>
              <a:rPr lang="en-GB" sz="2200" dirty="0"/>
              <a:t> et al., 2003; </a:t>
            </a:r>
            <a:r>
              <a:rPr lang="en-GB" sz="2200" dirty="0" err="1"/>
              <a:t>Vernino</a:t>
            </a:r>
            <a:r>
              <a:rPr lang="en-GB" sz="2200" dirty="0"/>
              <a:t> et al., 2003)</a:t>
            </a:r>
          </a:p>
          <a:p>
            <a:pPr lvl="0"/>
            <a:r>
              <a:rPr lang="en-GB" sz="2600" b="1" dirty="0"/>
              <a:t>Poor outcomes </a:t>
            </a:r>
            <a:br>
              <a:rPr lang="en-GB" dirty="0"/>
            </a:br>
            <a:r>
              <a:rPr lang="en-GB" sz="2200" dirty="0"/>
              <a:t>(Turner et al., 2015; Middleton et al., 2011; </a:t>
            </a:r>
            <a:r>
              <a:rPr lang="en-GB" sz="2200" dirty="0" err="1"/>
              <a:t>Bravata</a:t>
            </a:r>
            <a:r>
              <a:rPr lang="en-GB" sz="2200" dirty="0"/>
              <a:t> et al., 2010;)</a:t>
            </a:r>
          </a:p>
          <a:p>
            <a:pPr lvl="0"/>
            <a:r>
              <a:rPr lang="en-GB" sz="2600" b="1" dirty="0"/>
              <a:t>Costs</a:t>
            </a:r>
            <a:r>
              <a:rPr lang="en-GB" baseline="30000" dirty="0"/>
              <a:t> </a:t>
            </a:r>
            <a:br>
              <a:rPr lang="en-GB" baseline="30000" dirty="0"/>
            </a:br>
            <a:r>
              <a:rPr lang="en-GB" sz="2200" dirty="0"/>
              <a:t>(</a:t>
            </a:r>
            <a:r>
              <a:rPr lang="en-GB" sz="2200" dirty="0" err="1"/>
              <a:t>Katzan</a:t>
            </a:r>
            <a:r>
              <a:rPr lang="en-GB" sz="2200" dirty="0"/>
              <a:t> et al., 2007; </a:t>
            </a:r>
            <a:r>
              <a:rPr lang="en-GB" sz="2200" dirty="0" err="1"/>
              <a:t>Odderson</a:t>
            </a:r>
            <a:r>
              <a:rPr lang="en-GB" sz="2200" dirty="0"/>
              <a:t> et al., 1995). </a:t>
            </a:r>
          </a:p>
          <a:p>
            <a:r>
              <a:rPr lang="en-GB" sz="2600" b="1" dirty="0"/>
              <a:t>Reduced well-being</a:t>
            </a:r>
            <a:r>
              <a:rPr lang="en-GB" b="1" dirty="0"/>
              <a:t> </a:t>
            </a:r>
            <a:br>
              <a:rPr lang="en-GB" dirty="0"/>
            </a:br>
            <a:r>
              <a:rPr lang="en-GB" sz="2200" dirty="0"/>
              <a:t>(Ayres A, et al 2016)  </a:t>
            </a:r>
          </a:p>
        </p:txBody>
      </p:sp>
    </p:spTree>
    <p:extLst>
      <p:ext uri="{BB962C8B-B14F-4D97-AF65-F5344CB8AC3E}">
        <p14:creationId xmlns:p14="http://schemas.microsoft.com/office/powerpoint/2010/main" val="151815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745" y="-20724"/>
            <a:ext cx="886936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802948" y="1625138"/>
            <a:ext cx="3827462" cy="4852988"/>
          </a:xfrm>
        </p:spPr>
        <p:txBody>
          <a:bodyPr>
            <a:normAutofit/>
          </a:bodyPr>
          <a:lstStyle/>
          <a:p>
            <a:pPr>
              <a:defRPr/>
            </a:pPr>
            <a:r>
              <a:rPr lang="en-GB" b="1" dirty="0">
                <a:solidFill>
                  <a:srgbClr val="C00000"/>
                </a:solidFill>
              </a:rPr>
              <a:t>Delays</a:t>
            </a:r>
            <a:r>
              <a:rPr lang="en-GB" dirty="0"/>
              <a:t> in dysphagia screening were associated with a </a:t>
            </a:r>
            <a:r>
              <a:rPr lang="en-GB" b="1" dirty="0">
                <a:solidFill>
                  <a:srgbClr val="C00000"/>
                </a:solidFill>
              </a:rPr>
              <a:t>1% </a:t>
            </a:r>
            <a:r>
              <a:rPr lang="en-GB" dirty="0"/>
              <a:t>increase in stroke associated pneumonia </a:t>
            </a:r>
          </a:p>
          <a:p>
            <a:pPr>
              <a:defRPr/>
            </a:pPr>
            <a:endParaRPr lang="en-GB" dirty="0"/>
          </a:p>
          <a:p>
            <a:pPr>
              <a:defRPr/>
            </a:pPr>
            <a:r>
              <a:rPr lang="en-GB" b="1" dirty="0">
                <a:solidFill>
                  <a:srgbClr val="C00000"/>
                </a:solidFill>
              </a:rPr>
              <a:t>Reducing delays </a:t>
            </a:r>
            <a:r>
              <a:rPr lang="en-GB" dirty="0"/>
              <a:t>in screening for dysphagia in acute stroke </a:t>
            </a:r>
            <a:r>
              <a:rPr lang="en-GB" b="1" dirty="0">
                <a:solidFill>
                  <a:srgbClr val="C00000"/>
                </a:solidFill>
              </a:rPr>
              <a:t>should be a focus of quality improvement in stroke care</a:t>
            </a:r>
          </a:p>
          <a:p>
            <a:pPr>
              <a:defRPr/>
            </a:pPr>
            <a:endParaRPr lang="en-GB" dirty="0"/>
          </a:p>
          <a:p>
            <a:pPr>
              <a:defRPr/>
            </a:pPr>
            <a:endParaRPr lang="en-GB" dirty="0"/>
          </a:p>
        </p:txBody>
      </p:sp>
      <p:pic>
        <p:nvPicPr>
          <p:cNvPr id="1843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470" y="1933575"/>
            <a:ext cx="425608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1103948" y="5382001"/>
            <a:ext cx="469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t>Multivariable model including level on consciousness. NIHSS, NIH Stroke Scale; SALT, speech and language therapist; SAP, stroke-associated pneumonia.</a:t>
            </a:r>
          </a:p>
        </p:txBody>
      </p:sp>
      <p:pic>
        <p:nvPicPr>
          <p:cNvPr id="1843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6470" y="1339763"/>
            <a:ext cx="89789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p:cNvSpPr txBox="1">
            <a:spLocks noChangeArrowheads="1"/>
          </p:cNvSpPr>
          <p:nvPr/>
        </p:nvSpPr>
        <p:spPr bwMode="auto">
          <a:xfrm>
            <a:off x="1680976" y="1689100"/>
            <a:ext cx="360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dirty="0"/>
              <a:t>Swallow screen delay</a:t>
            </a:r>
          </a:p>
        </p:txBody>
      </p:sp>
    </p:spTree>
    <p:extLst>
      <p:ext uri="{BB962C8B-B14F-4D97-AF65-F5344CB8AC3E}">
        <p14:creationId xmlns:p14="http://schemas.microsoft.com/office/powerpoint/2010/main" val="580578551"/>
      </p:ext>
    </p:extLst>
  </p:cSld>
  <p:clrMapOvr>
    <a:masterClrMapping/>
  </p:clrMapOvr>
</p:sld>
</file>

<file path=ppt/theme/theme1.xml><?xml version="1.0" encoding="utf-8"?>
<a:theme xmlns:a="http://schemas.openxmlformats.org/drawingml/2006/main" name="1_Facet">
  <a:themeElements>
    <a:clrScheme name="UCLAN">
      <a:dk1>
        <a:srgbClr val="000000"/>
      </a:dk1>
      <a:lt1>
        <a:sysClr val="window" lastClr="FFFFFF"/>
      </a:lt1>
      <a:dk2>
        <a:srgbClr val="637052"/>
      </a:dk2>
      <a:lt2>
        <a:srgbClr val="CCDDEA"/>
      </a:lt2>
      <a:accent1>
        <a:srgbClr val="CE1141"/>
      </a:accent1>
      <a:accent2>
        <a:srgbClr val="939598"/>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397E4EC1-072C-432F-B7CD-532F7394CDE4}" vid="{27CDDB21-FCF2-48E1-8903-DADE4BE49C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1629</Words>
  <Application>Microsoft Office PowerPoint</Application>
  <PresentationFormat>Widescreen</PresentationFormat>
  <Paragraphs>235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Frutiger 45 Light</vt:lpstr>
      <vt:lpstr>Frutiger 55 Roman (Headings)</vt:lpstr>
      <vt:lpstr>Segoe UI</vt:lpstr>
      <vt:lpstr>Trebuchet MS</vt:lpstr>
      <vt:lpstr>Wingdings 3</vt:lpstr>
      <vt:lpstr>1_Facet</vt:lpstr>
      <vt:lpstr>“Lack of funding in field of recovery &amp; rehabilitation - what does this mean for evidence based practice and patient care?”</vt:lpstr>
      <vt:lpstr>This presentation covers</vt:lpstr>
      <vt:lpstr>Lack of Funding</vt:lpstr>
      <vt:lpstr>Ideally </vt:lpstr>
      <vt:lpstr>The need to change </vt:lpstr>
      <vt:lpstr> NIHR GHRG on Improving Stroke Care in India</vt:lpstr>
      <vt:lpstr>Aims and Objectives</vt:lpstr>
      <vt:lpstr>Why is dysphagia important?</vt:lpstr>
      <vt:lpstr>PowerPoint Presentation</vt:lpstr>
      <vt:lpstr>Is water enough?</vt:lpstr>
      <vt:lpstr>PowerPoint Presentation</vt:lpstr>
      <vt:lpstr>IMPROVISE Stroke Swallow Screening Tool</vt:lpstr>
      <vt:lpstr>Management Intervention / Carer Instruction Sheet</vt:lpstr>
      <vt:lpstr>Hydration assessment and  point of care tests</vt:lpstr>
      <vt:lpstr>Osmolarity Calculator App</vt:lpstr>
      <vt:lpstr>PowerPoint Presentation</vt:lpstr>
      <vt:lpstr>PowerPoint Presentation</vt:lpstr>
      <vt:lpstr>Information Technology</vt:lpstr>
      <vt:lpstr>Technology impacting healthcare</vt:lpstr>
      <vt:lpstr>Hydration</vt:lpstr>
      <vt:lpstr>Technology</vt:lpstr>
      <vt:lpstr>Research / Health Technology</vt:lpstr>
      <vt:lpstr>Conclusion</vt:lpstr>
      <vt:lpstr>Key  Message</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“Lack of funding in field of recovery &amp; rehabilitation - what does this mean for evidence based practice and patient care?”</dc:title>
  <dc:creator>Catherine Elizabeth Lightbody &lt;Stroke Research Team&gt;</dc:creator>
  <cp:lastModifiedBy>Catherine Elizabeth Lightbody &lt;Stroke Research Team&gt;</cp:lastModifiedBy>
  <cp:revision>18</cp:revision>
  <dcterms:created xsi:type="dcterms:W3CDTF">2020-08-26T10:56:22Z</dcterms:created>
  <dcterms:modified xsi:type="dcterms:W3CDTF">2020-08-27T07:10:56Z</dcterms:modified>
</cp:coreProperties>
</file>